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8" r:id="rId1"/>
  </p:sldMasterIdLst>
  <p:notesMasterIdLst>
    <p:notesMasterId r:id="rId32"/>
  </p:notes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2" r:id="rId10"/>
    <p:sldId id="284" r:id="rId11"/>
    <p:sldId id="305" r:id="rId12"/>
    <p:sldId id="262" r:id="rId13"/>
    <p:sldId id="261" r:id="rId14"/>
    <p:sldId id="272" r:id="rId15"/>
    <p:sldId id="287" r:id="rId16"/>
    <p:sldId id="263" r:id="rId17"/>
    <p:sldId id="288" r:id="rId18"/>
    <p:sldId id="289" r:id="rId19"/>
    <p:sldId id="290" r:id="rId20"/>
    <p:sldId id="292" r:id="rId21"/>
    <p:sldId id="291" r:id="rId22"/>
    <p:sldId id="294" r:id="rId23"/>
    <p:sldId id="295" r:id="rId24"/>
    <p:sldId id="296" r:id="rId25"/>
    <p:sldId id="300" r:id="rId26"/>
    <p:sldId id="298" r:id="rId27"/>
    <p:sldId id="299" r:id="rId28"/>
    <p:sldId id="303" r:id="rId29"/>
    <p:sldId id="306" r:id="rId30"/>
    <p:sldId id="301" r:id="rId3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CC00"/>
    <a:srgbClr val="FF6D6D"/>
    <a:srgbClr val="006666"/>
    <a:srgbClr val="CC9900"/>
    <a:srgbClr val="CCCCFF"/>
    <a:srgbClr val="8CCBD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3893" autoAdjust="0"/>
  </p:normalViewPr>
  <p:slideViewPr>
    <p:cSldViewPr>
      <p:cViewPr>
        <p:scale>
          <a:sx n="78" d="100"/>
          <a:sy n="78" d="100"/>
        </p:scale>
        <p:origin x="-1584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1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0.1\&#1086;&#1073;&#1084;&#1077;&#1085;\&#1073;&#1102;&#1076;.&#1086;&#1090;&#1076;&#1077;&#1083;\&#1041;&#1102;&#1076;&#1078;&#1077;&#1090;%20&#1076;&#1083;&#1103;%20&#1075;&#1088;&#1072;&#1078;&#1076;&#1072;&#1085;\&#1088;&#1072;&#1089;&#1095;&#1077;&#1090;&#1099;%20&#1082;%20&#1087;&#1088;&#1077;&#1079;&#1077;&#1085;&#1090;&#1072;&#1094;&#1080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Y val="0"/>
      <c:perspective val="30"/>
    </c:view3D>
    <c:floor>
      <c:spPr>
        <a:solidFill>
          <a:srgbClr val="FFFF00"/>
        </a:solidFill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</c:spPr>
    </c:backWall>
    <c:plotArea>
      <c:layout>
        <c:manualLayout>
          <c:layoutTarget val="inner"/>
          <c:xMode val="edge"/>
          <c:yMode val="edge"/>
          <c:x val="0.12581428669107494"/>
          <c:y val="5.0925925925925923E-2"/>
          <c:w val="0.65819208929803563"/>
          <c:h val="0.89814814814814814"/>
        </c:manualLayout>
      </c:layout>
      <c:bar3DChart>
        <c:barDir val="col"/>
        <c:grouping val="standard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1"/>
            <c:spPr>
              <a:solidFill>
                <a:srgbClr val="0070C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313 916,3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310 291,3</a:t>
                    </a:r>
                    <a:endParaRPr lang="en-US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0.3703707349081368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3 625,0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'осн.характ бюдж. (2)'!$A$3:$A$8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(-), профицит (+)</c:v>
                </c:pt>
              </c:strCache>
            </c:strRef>
          </c:cat>
          <c:val>
            <c:numRef>
              <c:f>'осн.характ бюдж. (2)'!$B$3:$B$8</c:f>
              <c:numCache>
                <c:formatCode>#,##0</c:formatCode>
                <c:ptCount val="3"/>
                <c:pt idx="0">
                  <c:v>610174</c:v>
                </c:pt>
                <c:pt idx="1">
                  <c:v>612219</c:v>
                </c:pt>
                <c:pt idx="2">
                  <c:v>-2045</c:v>
                </c:pt>
              </c:numCache>
            </c:numRef>
          </c:val>
        </c:ser>
        <c:shape val="cylinder"/>
        <c:axId val="67853696"/>
        <c:axId val="67855488"/>
        <c:axId val="67573056"/>
      </c:bar3DChart>
      <c:catAx>
        <c:axId val="67853696"/>
        <c:scaling>
          <c:orientation val="minMax"/>
        </c:scaling>
        <c:delete val="1"/>
        <c:axPos val="b"/>
        <c:tickLblPos val="none"/>
        <c:crossAx val="67855488"/>
        <c:crosses val="autoZero"/>
        <c:auto val="1"/>
        <c:lblAlgn val="ctr"/>
        <c:lblOffset val="100"/>
      </c:catAx>
      <c:valAx>
        <c:axId val="67855488"/>
        <c:scaling>
          <c:orientation val="minMax"/>
        </c:scaling>
        <c:delete val="1"/>
        <c:axPos val="l"/>
        <c:numFmt formatCode="#,##0" sourceLinked="1"/>
        <c:tickLblPos val="none"/>
        <c:crossAx val="67853696"/>
        <c:crosses val="autoZero"/>
        <c:crossBetween val="between"/>
      </c:valAx>
      <c:serAx>
        <c:axId val="67573056"/>
        <c:scaling>
          <c:orientation val="minMax"/>
        </c:scaling>
        <c:delete val="1"/>
        <c:axPos val="b"/>
        <c:tickLblPos val="none"/>
        <c:crossAx val="67855488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 sz="1600">
                <a:solidFill>
                  <a:schemeClr val="tx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>
                <a:solidFill>
                  <a:schemeClr val="tx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>
                <a:solidFill>
                  <a:schemeClr val="tx1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8627915270672624"/>
          <c:y val="0.29051509186351732"/>
          <c:w val="0.31372090988626838"/>
          <c:h val="0.64119203849519757"/>
        </c:manualLayout>
      </c:layout>
      <c:txPr>
        <a:bodyPr/>
        <a:lstStyle/>
        <a:p>
          <a:pPr>
            <a:defRPr sz="1050">
              <a:solidFill>
                <a:schemeClr val="tx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20"/>
      <c:rotY val="140"/>
      <c:perspective val="10"/>
    </c:view3D>
    <c:plotArea>
      <c:layout>
        <c:manualLayout>
          <c:layoutTarget val="inner"/>
          <c:xMode val="edge"/>
          <c:yMode val="edge"/>
          <c:x val="0.21771752397152044"/>
          <c:y val="3.0756519086848958E-2"/>
          <c:w val="0.51365410696406566"/>
          <c:h val="0.70928600582617829"/>
        </c:manualLayout>
      </c:layout>
      <c:pie3DChart>
        <c:varyColors val="1"/>
        <c:ser>
          <c:idx val="0"/>
          <c:order val="0"/>
          <c:explosion val="27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8.6812122807515789E-3"/>
                  <c:y val="-1.1669607569053121E-2"/>
                </c:manualLayout>
              </c:layout>
              <c:showVal val="1"/>
            </c:dLbl>
            <c:dLbl>
              <c:idx val="1"/>
              <c:layout>
                <c:manualLayout>
                  <c:x val="5.1122327940302414E-2"/>
                  <c:y val="4.9523587756829426E-2"/>
                </c:manualLayout>
              </c:layout>
              <c:showVal val="1"/>
            </c:dLbl>
            <c:dLbl>
              <c:idx val="2"/>
              <c:layout>
                <c:manualLayout>
                  <c:x val="3.3784247726657115E-3"/>
                  <c:y val="-0.15234769065378664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</c:dLbls>
          <c:cat>
            <c:strRef>
              <c:f>проект!$A$123:$A$125</c:f>
              <c:strCache>
                <c:ptCount val="3"/>
                <c:pt idx="0">
                  <c:v>Социальное обеспечение населения</c:v>
                </c:pt>
                <c:pt idx="1">
                  <c:v>Охрана семьи и детства</c:v>
                </c:pt>
                <c:pt idx="2">
                  <c:v>другие вопросы в области социальной политики</c:v>
                </c:pt>
              </c:strCache>
            </c:strRef>
          </c:cat>
          <c:val>
            <c:numRef>
              <c:f>проект!$B$123:$B$125</c:f>
              <c:numCache>
                <c:formatCode>General</c:formatCode>
                <c:ptCount val="3"/>
                <c:pt idx="0">
                  <c:v>1612.2</c:v>
                </c:pt>
                <c:pt idx="1">
                  <c:v>22790.9</c:v>
                </c:pt>
                <c:pt idx="2">
                  <c:v>1047.5</c:v>
                </c:pt>
              </c:numCache>
            </c:numRef>
          </c:val>
        </c:ser>
      </c:pie3DChart>
      <c:sp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10800000" scaled="1"/>
          <a:tileRect/>
        </a:gradFill>
      </c:spPr>
    </c:plotArea>
    <c:legend>
      <c:legendPos val="r"/>
      <c:layout>
        <c:manualLayout>
          <c:xMode val="edge"/>
          <c:yMode val="edge"/>
          <c:x val="0.12786186535488972"/>
          <c:y val="0.76270160927730279"/>
          <c:w val="0.76806007293317147"/>
          <c:h val="0.18718814640883399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spPr>
    <a:ln>
      <a:solidFill>
        <a:schemeClr val="accent3">
          <a:lumMod val="40000"/>
          <a:lumOff val="60000"/>
        </a:schemeClr>
      </a:solidFill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14052626722440947"/>
          <c:y val="0.1015045400379795"/>
          <c:w val="0.41339056755404746"/>
          <c:h val="0.68541676169331256"/>
        </c:manualLayout>
      </c:layout>
      <c:pie3DChart>
        <c:varyColors val="1"/>
        <c:ser>
          <c:idx val="0"/>
          <c:order val="0"/>
          <c:spPr>
            <a:solidFill>
              <a:srgbClr val="92D050"/>
            </a:solidFill>
          </c:spPr>
          <c:explosion val="25"/>
          <c:dPt>
            <c:idx val="0"/>
            <c:explosion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3.992264394685039E-2"/>
                  <c:y val="-2.8268613874164412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проект!$A$131:$A$132</c:f>
              <c:strCache>
                <c:ptCount val="2"/>
                <c:pt idx="0">
                  <c:v>МП "Развитие физической культуры и спорта в МО "Первомайский район"</c:v>
                </c:pt>
                <c:pt idx="1">
                  <c:v>Участие спортивных сборных команд Перовмайского района в официальных  областных спортивных мероприятиях</c:v>
                </c:pt>
              </c:strCache>
            </c:strRef>
          </c:cat>
          <c:val>
            <c:numRef>
              <c:f>проект!$B$131:$B$132</c:f>
              <c:numCache>
                <c:formatCode>General</c:formatCode>
                <c:ptCount val="2"/>
                <c:pt idx="0">
                  <c:v>538.29999999999995</c:v>
                </c:pt>
                <c:pt idx="1">
                  <c:v>116.6</c:v>
                </c:pt>
              </c:numCache>
            </c:numRef>
          </c:val>
        </c:ser>
      </c:pie3DChart>
      <c:spPr>
        <a:gradFill flip="none" rotWithShape="1">
          <a:gsLst>
            <a:gs pos="0">
              <a:srgbClr val="9BBB59">
                <a:lumMod val="60000"/>
                <a:lumOff val="40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10800000" scaled="1"/>
          <a:tileRect/>
        </a:gradFill>
        <a:ln>
          <a:solidFill>
            <a:srgbClr val="9BBB59">
              <a:lumMod val="40000"/>
              <a:lumOff val="60000"/>
            </a:srgbClr>
          </a:solidFill>
        </a:ln>
      </c:spPr>
    </c:plotArea>
    <c:legend>
      <c:legendPos val="r"/>
      <c:layout>
        <c:manualLayout>
          <c:xMode val="edge"/>
          <c:yMode val="edge"/>
          <c:x val="2.2515994094488179E-2"/>
          <c:y val="0.71549458362689844"/>
          <c:w val="0.97748400590551177"/>
          <c:h val="0.28068952952765758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rotY val="10"/>
      <c:perspective val="30"/>
    </c:view3D>
    <c:plotArea>
      <c:layout>
        <c:manualLayout>
          <c:layoutTarget val="inner"/>
          <c:xMode val="edge"/>
          <c:yMode val="edge"/>
          <c:x val="0.20471790199778767"/>
          <c:y val="1.8219484557050299E-2"/>
          <c:w val="0.5354722782586061"/>
          <c:h val="0.79381933346892564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chemeClr val="tx1">
                  <a:lumMod val="75000"/>
                </a:schemeClr>
              </a:solidFill>
            </c:spPr>
          </c:dPt>
          <c:dPt>
            <c:idx val="4"/>
            <c:spPr>
              <a:solidFill>
                <a:srgbClr val="00B05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14 </a:t>
                    </a:r>
                    <a:r>
                      <a:rPr lang="en-US" smtClean="0"/>
                      <a:t>897,8</a:t>
                    </a:r>
                    <a:r>
                      <a:rPr lang="ru-RU" smtClean="0"/>
                      <a:t>; 78,8%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en-US" smtClean="0"/>
                      <a:t>100,0</a:t>
                    </a:r>
                    <a:r>
                      <a:rPr lang="ru-RU" smtClean="0"/>
                      <a:t>; 5,8%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2 </a:t>
                    </a:r>
                    <a:r>
                      <a:rPr lang="en-US" smtClean="0"/>
                      <a:t>352,5</a:t>
                    </a:r>
                    <a:r>
                      <a:rPr lang="ru-RU" smtClean="0"/>
                      <a:t>; 12,4%</a:t>
                    </a:r>
                  </a:p>
                  <a:p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154,2</a:t>
                    </a:r>
                    <a:r>
                      <a:rPr lang="ru-RU" smtClean="0"/>
                      <a:t>; 0,8%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>
                <c:manualLayout>
                  <c:x val="6.9420755515064755E-2"/>
                  <c:y val="1.741914511728896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403,0</a:t>
                    </a:r>
                    <a:r>
                      <a:rPr lang="ru-RU" dirty="0" smtClean="0"/>
                      <a:t>; 2,1%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проект!$A$136:$A$140</c:f>
              <c:strCache>
                <c:ptCount val="5"/>
                <c:pt idx="0">
                  <c:v>Сельское хозяйство и рыболовство</c:v>
                </c:pt>
                <c:pt idx="1">
                  <c:v>Транспорт</c:v>
                </c:pt>
                <c:pt idx="2">
                  <c:v>Дорожное хозяйство (дорожные фонды)</c:v>
                </c:pt>
                <c:pt idx="3">
                  <c:v>Общеэкономические вопросы</c:v>
                </c:pt>
                <c:pt idx="4">
                  <c:v>Другие вопросы в области национальной экономики</c:v>
                </c:pt>
              </c:strCache>
            </c:strRef>
          </c:cat>
          <c:val>
            <c:numRef>
              <c:f>проект!$B$136:$B$140</c:f>
              <c:numCache>
                <c:formatCode>#,##0.0</c:formatCode>
                <c:ptCount val="5"/>
                <c:pt idx="0">
                  <c:v>14897.8</c:v>
                </c:pt>
                <c:pt idx="1">
                  <c:v>1100</c:v>
                </c:pt>
                <c:pt idx="2">
                  <c:v>2352.5</c:v>
                </c:pt>
                <c:pt idx="3">
                  <c:v>154.19999999999999</c:v>
                </c:pt>
                <c:pt idx="4">
                  <c:v>403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4.408163597318937E-2"/>
          <c:y val="0.66030120806817083"/>
          <c:w val="0.56748861196069489"/>
          <c:h val="0.29486301369863038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sideWall>
      <c:spPr>
        <a:ln>
          <a:solidFill>
            <a:schemeClr val="tx1">
              <a:lumMod val="10000"/>
            </a:schemeClr>
          </a:solidFill>
        </a:ln>
      </c:spPr>
    </c:sideWall>
    <c:backWall>
      <c:spPr>
        <a:ln>
          <a:solidFill>
            <a:schemeClr val="tx1">
              <a:lumMod val="10000"/>
            </a:schemeClr>
          </a:solidFill>
        </a:ln>
      </c:spPr>
    </c:backWall>
    <c:plotArea>
      <c:layout>
        <c:manualLayout>
          <c:layoutTarget val="inner"/>
          <c:xMode val="edge"/>
          <c:yMode val="edge"/>
          <c:x val="0.23475367918101475"/>
          <c:y val="1.5458828999789441E-2"/>
          <c:w val="0.56113902366597124"/>
          <c:h val="0.77343361690749679"/>
        </c:manualLayout>
      </c:layout>
      <c:bar3DChart>
        <c:barDir val="col"/>
        <c:grouping val="stacked"/>
        <c:ser>
          <c:idx val="0"/>
          <c:order val="0"/>
          <c:tx>
            <c:strRef>
              <c:f>Лист2!$A$50</c:f>
              <c:strCache>
                <c:ptCount val="1"/>
                <c:pt idx="0">
                  <c:v>Налоговые, неналоговые  доходы</c:v>
                </c:pt>
              </c:strCache>
            </c:strRef>
          </c:tx>
          <c:spPr>
            <a:solidFill>
              <a:srgbClr val="00CC00"/>
            </a:solidFill>
          </c:spPr>
          <c:dLbls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Лист2!$B$49:$D$49</c:f>
              <c:strCache>
                <c:ptCount val="3"/>
                <c:pt idx="0">
                  <c:v>2017</c:v>
                </c:pt>
                <c:pt idx="1">
                  <c:v>2018 (ожидаемое)</c:v>
                </c:pt>
                <c:pt idx="2">
                  <c:v>2019</c:v>
                </c:pt>
              </c:strCache>
            </c:strRef>
          </c:cat>
          <c:val>
            <c:numRef>
              <c:f>Лист2!$B$50:$D$50</c:f>
              <c:numCache>
                <c:formatCode>#,##0.0</c:formatCode>
                <c:ptCount val="3"/>
                <c:pt idx="0">
                  <c:v>110081.8</c:v>
                </c:pt>
                <c:pt idx="1">
                  <c:v>127474</c:v>
                </c:pt>
                <c:pt idx="2">
                  <c:v>132912.5</c:v>
                </c:pt>
              </c:numCache>
            </c:numRef>
          </c:val>
        </c:ser>
        <c:ser>
          <c:idx val="1"/>
          <c:order val="1"/>
          <c:tx>
            <c:strRef>
              <c:f>Лист2!$A$51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Lbls>
            <c:txPr>
              <a:bodyPr/>
              <a:lstStyle/>
              <a:p>
                <a:pPr>
                  <a:defRPr sz="16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Лист2!$B$49:$D$49</c:f>
              <c:strCache>
                <c:ptCount val="3"/>
                <c:pt idx="0">
                  <c:v>2017</c:v>
                </c:pt>
                <c:pt idx="1">
                  <c:v>2018 (ожидаемое)</c:v>
                </c:pt>
                <c:pt idx="2">
                  <c:v>2019</c:v>
                </c:pt>
              </c:strCache>
            </c:strRef>
          </c:cat>
          <c:val>
            <c:numRef>
              <c:f>Лист2!$B$51:$D$51</c:f>
              <c:numCache>
                <c:formatCode>#,##0.0</c:formatCode>
                <c:ptCount val="3"/>
                <c:pt idx="0">
                  <c:v>524312.80000000005</c:v>
                </c:pt>
                <c:pt idx="1">
                  <c:v>696292.8</c:v>
                </c:pt>
                <c:pt idx="2">
                  <c:v>212471.3</c:v>
                </c:pt>
              </c:numCache>
            </c:numRef>
          </c:val>
        </c:ser>
        <c:shape val="box"/>
        <c:axId val="108315776"/>
        <c:axId val="108317312"/>
        <c:axId val="0"/>
      </c:bar3DChart>
      <c:catAx>
        <c:axId val="10831577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>
                <a:solidFill>
                  <a:srgbClr val="002060"/>
                </a:solidFill>
              </a:defRPr>
            </a:pPr>
            <a:endParaRPr lang="ru-RU"/>
          </a:p>
        </c:txPr>
        <c:crossAx val="108317312"/>
        <c:crosses val="autoZero"/>
        <c:auto val="1"/>
        <c:lblAlgn val="ctr"/>
        <c:lblOffset val="100"/>
      </c:catAx>
      <c:valAx>
        <c:axId val="108317312"/>
        <c:scaling>
          <c:orientation val="minMax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083157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3977123908533002"/>
          <c:y val="0.87882701178359934"/>
          <c:w val="0.31502769839509465"/>
          <c:h val="9.9327642374395203E-2"/>
        </c:manualLayout>
      </c:layout>
      <c:txPr>
        <a:bodyPr/>
        <a:lstStyle/>
        <a:p>
          <a:pPr>
            <a:defRPr sz="1200"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1004782144634248"/>
          <c:y val="4.5916127729691537E-2"/>
          <c:w val="0.58240387281546369"/>
          <c:h val="0.62039558950912865"/>
        </c:manualLayout>
      </c:layout>
      <c:barChart>
        <c:barDir val="col"/>
        <c:grouping val="clustered"/>
        <c:ser>
          <c:idx val="0"/>
          <c:order val="0"/>
          <c:tx>
            <c:strRef>
              <c:f>Лист3!$A$5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Лист3!$B$4:$E$4</c:f>
              <c:strCache>
                <c:ptCount val="4"/>
                <c:pt idx="0">
                  <c:v>2016</c:v>
                </c:pt>
                <c:pt idx="1">
                  <c:v>2017</c:v>
                </c:pt>
                <c:pt idx="2">
                  <c:v>2018 (ожидаемое) </c:v>
                </c:pt>
                <c:pt idx="3">
                  <c:v>2019 (проект)</c:v>
                </c:pt>
              </c:strCache>
            </c:strRef>
          </c:cat>
          <c:val>
            <c:numRef>
              <c:f>Лист3!$B$5:$E$5</c:f>
              <c:numCache>
                <c:formatCode>0.0</c:formatCode>
                <c:ptCount val="4"/>
                <c:pt idx="0">
                  <c:v>12400</c:v>
                </c:pt>
                <c:pt idx="1">
                  <c:v>9400</c:v>
                </c:pt>
                <c:pt idx="2">
                  <c:v>11375</c:v>
                </c:pt>
                <c:pt idx="3">
                  <c:v>7150</c:v>
                </c:pt>
              </c:numCache>
            </c:numRef>
          </c:val>
        </c:ser>
        <c:ser>
          <c:idx val="1"/>
          <c:order val="1"/>
          <c:tx>
            <c:strRef>
              <c:f>Лист3!$A$6</c:f>
              <c:strCache>
                <c:ptCount val="1"/>
                <c:pt idx="0">
                  <c:v>Долговая нагрузка </c:v>
                </c:pt>
              </c:strCache>
            </c:strRef>
          </c:tx>
          <c:cat>
            <c:strRef>
              <c:f>Лист3!$B$4:$E$4</c:f>
              <c:strCache>
                <c:ptCount val="4"/>
                <c:pt idx="0">
                  <c:v>2016</c:v>
                </c:pt>
                <c:pt idx="1">
                  <c:v>2017</c:v>
                </c:pt>
                <c:pt idx="2">
                  <c:v>2018 (ожидаемое) </c:v>
                </c:pt>
                <c:pt idx="3">
                  <c:v>2019 (проект)</c:v>
                </c:pt>
              </c:strCache>
            </c:strRef>
          </c:cat>
          <c:val>
            <c:numRef>
              <c:f>Лист3!$B$6:$E$6</c:f>
              <c:numCache>
                <c:formatCode>General</c:formatCode>
                <c:ptCount val="4"/>
                <c:pt idx="0">
                  <c:v>33.800000000000004</c:v>
                </c:pt>
                <c:pt idx="1">
                  <c:v>24.8</c:v>
                </c:pt>
                <c:pt idx="2">
                  <c:v>25.8</c:v>
                </c:pt>
                <c:pt idx="3">
                  <c:v>16.7</c:v>
                </c:pt>
              </c:numCache>
            </c:numRef>
          </c:val>
        </c:ser>
        <c:axId val="100252672"/>
        <c:axId val="100422400"/>
      </c:barChart>
      <c:catAx>
        <c:axId val="100252672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00422400"/>
        <c:crosses val="autoZero"/>
        <c:auto val="1"/>
        <c:lblAlgn val="ctr"/>
        <c:lblOffset val="100"/>
      </c:catAx>
      <c:valAx>
        <c:axId val="100422400"/>
        <c:scaling>
          <c:orientation val="minMax"/>
        </c:scaling>
        <c:axPos val="l"/>
        <c:majorGridlines>
          <c:spPr>
            <a:ln>
              <a:solidFill>
                <a:schemeClr val="bg1">
                  <a:lumMod val="10000"/>
                </a:schemeClr>
              </a:solidFill>
            </a:ln>
          </c:spPr>
        </c:majorGridlines>
        <c:numFmt formatCode="0.0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00252672"/>
        <c:crosses val="autoZero"/>
        <c:crossBetween val="between"/>
      </c:valAx>
      <c:spPr>
        <a:ln w="6350">
          <a:solidFill>
            <a:schemeClr val="bg1">
              <a:lumMod val="10000"/>
            </a:schemeClr>
          </a:solidFill>
        </a:ln>
      </c:spPr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6.9624954084374122E-2"/>
          <c:y val="0.84061703855091163"/>
          <c:w val="0.34944025942792473"/>
          <c:h val="0.11033987513648202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plotArea>
      <c:layout>
        <c:manualLayout>
          <c:layoutTarget val="inner"/>
          <c:xMode val="edge"/>
          <c:yMode val="edge"/>
          <c:x val="6.5624436870764288E-2"/>
          <c:y val="0.41917663835327745"/>
          <c:w val="0.55878937007874063"/>
          <c:h val="0.40689450277048761"/>
        </c:manualLayout>
      </c:layout>
      <c:lineChart>
        <c:grouping val="standard"/>
        <c:ser>
          <c:idx val="0"/>
          <c:order val="0"/>
          <c:tx>
            <c:strRef>
              <c:f>Лист3!$A$6</c:f>
              <c:strCache>
                <c:ptCount val="1"/>
                <c:pt idx="0">
                  <c:v>Долговая нагрузка </c:v>
                </c:pt>
              </c:strCache>
            </c:strRef>
          </c:tx>
          <c:marker>
            <c:symbol val="circle"/>
            <c:size val="5"/>
          </c:marker>
          <c:dLbls>
            <c:dLbl>
              <c:idx val="0"/>
              <c:layout>
                <c:manualLayout>
                  <c:x val="-3.8964480577778821E-2"/>
                  <c:y val="-3.1040347118624904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33,8</a:t>
                    </a:r>
                    <a:r>
                      <a:rPr lang="ru-RU" sz="1400" dirty="0" smtClean="0"/>
                      <a:t>%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2.6788080397222937E-2"/>
                  <c:y val="-4.5149595808908781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24,8</a:t>
                    </a:r>
                    <a:r>
                      <a:rPr lang="ru-RU" sz="1400" dirty="0" smtClean="0"/>
                      <a:t>%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9223360433334202E-2"/>
                  <c:y val="-5.0793295285022494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25,8</a:t>
                    </a:r>
                    <a:r>
                      <a:rPr lang="ru-RU" sz="1400" dirty="0" smtClean="0"/>
                      <a:t>%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3.1658640469445359E-2"/>
                  <c:y val="-4.7971445546965565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16,7</a:t>
                    </a:r>
                    <a:r>
                      <a:rPr lang="ru-RU" sz="1400" dirty="0" smtClean="0"/>
                      <a:t>%</a:t>
                    </a:r>
                    <a:endParaRPr lang="en-US" sz="1400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Лист3!$B$4:$E$4</c:f>
              <c:strCache>
                <c:ptCount val="4"/>
                <c:pt idx="0">
                  <c:v>2016</c:v>
                </c:pt>
                <c:pt idx="1">
                  <c:v>2017</c:v>
                </c:pt>
                <c:pt idx="2">
                  <c:v>2018 (ожидаемое) </c:v>
                </c:pt>
                <c:pt idx="3">
                  <c:v>2019 (проект)</c:v>
                </c:pt>
              </c:strCache>
            </c:strRef>
          </c:cat>
          <c:val>
            <c:numRef>
              <c:f>Лист3!$B$6:$E$6</c:f>
              <c:numCache>
                <c:formatCode>General</c:formatCode>
                <c:ptCount val="4"/>
                <c:pt idx="0">
                  <c:v>33.800000000000004</c:v>
                </c:pt>
                <c:pt idx="1">
                  <c:v>24.8</c:v>
                </c:pt>
                <c:pt idx="2">
                  <c:v>25.8</c:v>
                </c:pt>
                <c:pt idx="3">
                  <c:v>16.7</c:v>
                </c:pt>
              </c:numCache>
            </c:numRef>
          </c:val>
        </c:ser>
        <c:marker val="1"/>
        <c:axId val="100451072"/>
        <c:axId val="100452608"/>
      </c:lineChart>
      <c:catAx>
        <c:axId val="100451072"/>
        <c:scaling>
          <c:orientation val="minMax"/>
        </c:scaling>
        <c:axPos val="b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00452608"/>
        <c:crosses val="autoZero"/>
        <c:auto val="1"/>
        <c:lblAlgn val="ctr"/>
        <c:lblOffset val="100"/>
      </c:catAx>
      <c:valAx>
        <c:axId val="100452608"/>
        <c:scaling>
          <c:orientation val="minMax"/>
        </c:scaling>
        <c:axPos val="l"/>
        <c:majorGridlines>
          <c:spPr>
            <a:ln>
              <a:solidFill>
                <a:schemeClr val="bg1">
                  <a:lumMod val="10000"/>
                </a:schemeClr>
              </a:solidFill>
            </a:ln>
          </c:spPr>
        </c:majorGridlines>
        <c:numFmt formatCode="General" sourceLinked="1"/>
        <c:tickLblPos val="nextTo"/>
        <c:crossAx val="1004510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386754684462492"/>
          <c:y val="0.91053655544333756"/>
          <c:w val="0.33062510936132988"/>
          <c:h val="6.1906971136952794E-2"/>
        </c:manualLayout>
      </c:layout>
    </c:legend>
    <c:plotVisOnly val="1"/>
  </c:chart>
  <c:txPr>
    <a:bodyPr/>
    <a:lstStyle/>
    <a:p>
      <a:pPr>
        <a:defRPr>
          <a:solidFill>
            <a:srgbClr val="002060"/>
          </a:solidFill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7.0820806501562167E-2"/>
          <c:y val="0.10070654097244158"/>
          <c:w val="0.81398031552983563"/>
          <c:h val="0.61489835804360082"/>
        </c:manualLayout>
      </c:layout>
      <c:pie3DChart>
        <c:varyColors val="1"/>
        <c:ser>
          <c:idx val="0"/>
          <c:order val="0"/>
          <c:explosion val="25"/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00CC00"/>
              </a:solidFill>
            </c:spPr>
          </c:dPt>
          <c:dLbls>
            <c:dLbl>
              <c:idx val="0"/>
              <c:layout>
                <c:manualLayout>
                  <c:x val="-9.6733883595684036E-2"/>
                  <c:y val="2.1000090653471491E-2"/>
                </c:manualLayout>
              </c:layout>
              <c:showPercent val="1"/>
            </c:dLbl>
            <c:dLbl>
              <c:idx val="1"/>
              <c:layout>
                <c:manualLayout>
                  <c:x val="1.3000421528151901E-3"/>
                  <c:y val="6.4304436923276101E-2"/>
                </c:manualLayout>
              </c:layout>
              <c:showPercent val="1"/>
            </c:dLbl>
            <c:txPr>
              <a:bodyPr/>
              <a:lstStyle/>
              <a:p>
                <a:pPr>
                  <a:defRPr sz="1800" b="1" i="0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Percent val="1"/>
          </c:dLbls>
          <c:cat>
            <c:strRef>
              <c:f>проект!$A$32:$A$34</c:f>
              <c:strCache>
                <c:ptCount val="3"/>
                <c:pt idx="0">
                  <c:v>Налоговые доходы</c:v>
                </c:pt>
                <c:pt idx="1">
                  <c:v>Неналоговые дохода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проект!$B$32:$B$34</c:f>
              <c:numCache>
                <c:formatCode>0</c:formatCode>
                <c:ptCount val="3"/>
                <c:pt idx="0">
                  <c:v>93971.5</c:v>
                </c:pt>
                <c:pt idx="1">
                  <c:v>7473.5</c:v>
                </c:pt>
                <c:pt idx="2">
                  <c:v>212471.3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1.3068678915135713E-3"/>
          <c:y val="0.81173228346456694"/>
          <c:w val="0.99869313210849353"/>
          <c:h val="0.16048993875765541"/>
        </c:manualLayout>
      </c:layout>
      <c:txPr>
        <a:bodyPr/>
        <a:lstStyle/>
        <a:p>
          <a:pPr rtl="0"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14036076736667819"/>
          <c:y val="1.5532555500492231E-3"/>
          <c:w val="0.66332493575327944"/>
          <c:h val="0.99844674444994985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0070C0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0.12736683525797271"/>
                  <c:y val="-0.32489787064820552"/>
                </c:manualLayout>
              </c:layout>
              <c:spPr/>
              <c:txPr>
                <a:bodyPr/>
                <a:lstStyle/>
                <a:p>
                  <a:pPr>
                    <a:defRPr sz="13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  <c:showPercent val="1"/>
            </c:dLbl>
            <c:dLbl>
              <c:idx val="1"/>
              <c:layout>
                <c:manualLayout>
                  <c:x val="5.9907123578764807E-2"/>
                  <c:y val="-9.9614709442034224E-2"/>
                </c:manualLayout>
              </c:layout>
              <c:spPr/>
              <c:txPr>
                <a:bodyPr/>
                <a:lstStyle/>
                <a:p>
                  <a:pPr>
                    <a:defRPr sz="1300" b="1">
                      <a:solidFill>
                        <a:srgbClr val="002060"/>
                      </a:solidFill>
                    </a:defRPr>
                  </a:pPr>
                  <a:endParaRPr lang="ru-RU"/>
                </a:p>
              </c:txPr>
              <c:showVal val="1"/>
              <c:showPercent val="1"/>
            </c:dLbl>
            <c:txPr>
              <a:bodyPr/>
              <a:lstStyle/>
              <a:p>
                <a:pPr>
                  <a:defRPr sz="130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проект!$A$28:$A$29</c:f>
              <c:strCache>
                <c:ptCount val="2"/>
                <c:pt idx="0">
                  <c:v>Целевая финансовая помощь</c:v>
                </c:pt>
                <c:pt idx="1">
                  <c:v>Налоговые и неналоговые доходы, нецелевая фин. помощь </c:v>
                </c:pt>
              </c:strCache>
            </c:strRef>
          </c:cat>
          <c:val>
            <c:numRef>
              <c:f>проект!$B$28:$B$29</c:f>
              <c:numCache>
                <c:formatCode>#,##0.0</c:formatCode>
                <c:ptCount val="2"/>
                <c:pt idx="0">
                  <c:v>189106.7</c:v>
                </c:pt>
                <c:pt idx="1">
                  <c:v>124809.59999999999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4.6685950860199429E-2"/>
          <c:y val="0.73384334290027864"/>
          <c:w val="0.87299474337076843"/>
          <c:h val="0.22146256846081813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20"/>
      <c:rotY val="240"/>
      <c:perspective val="0"/>
    </c:view3D>
    <c:plotArea>
      <c:layout>
        <c:manualLayout>
          <c:layoutTarget val="inner"/>
          <c:xMode val="edge"/>
          <c:yMode val="edge"/>
          <c:x val="1.3095584815640163E-2"/>
          <c:y val="0"/>
          <c:w val="0.9683308469948636"/>
          <c:h val="1"/>
        </c:manualLayout>
      </c:layout>
      <c:pie3DChart>
        <c:varyColors val="1"/>
        <c:ser>
          <c:idx val="0"/>
          <c:order val="0"/>
          <c:tx>
            <c:strRef>
              <c:f>Лист2!$B$73</c:f>
              <c:strCache>
                <c:ptCount val="1"/>
                <c:pt idx="0">
                  <c:v>Тыс. рублей </c:v>
                </c:pt>
              </c:strCache>
            </c:strRef>
          </c:tx>
          <c:explosion val="28"/>
          <c:dPt>
            <c:idx val="0"/>
            <c:spPr>
              <a:solidFill>
                <a:srgbClr val="C0000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2.8319799109711979E-2"/>
                  <c:y val="-0.2277021502127238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i="0" baseline="0">
                        <a:solidFill>
                          <a:srgbClr val="002060"/>
                        </a:solidFill>
                      </a:rPr>
                      <a:t>Дотации 17,4%</a:t>
                    </a:r>
                    <a:endParaRPr lang="en-US" sz="1600" b="1" i="0" baseline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2011354799673923"/>
                  <c:y val="-2.6188370721271743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i="0" baseline="0">
                        <a:solidFill>
                          <a:srgbClr val="002060"/>
                        </a:solidFill>
                      </a:rPr>
                      <a:t>Субсидии 29,1%</a:t>
                    </a:r>
                    <a:endParaRPr lang="en-US" sz="1600" b="1" i="0" baseline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-0.10987295945591917"/>
                  <c:y val="2.9788550669932228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i="0" baseline="0" dirty="0">
                        <a:solidFill>
                          <a:srgbClr val="002060"/>
                        </a:solidFill>
                      </a:rPr>
                      <a:t> Субвенции 52,9%</a:t>
                    </a:r>
                    <a:endParaRPr lang="en-US" sz="1600" b="1" i="0" baseline="0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0.10259935240787021"/>
                  <c:y val="9.9415842626015008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i="0" baseline="0" dirty="0">
                        <a:solidFill>
                          <a:srgbClr val="002060"/>
                        </a:solidFill>
                      </a:rPr>
                      <a:t>Иные межбюджетные трансферты </a:t>
                    </a:r>
                    <a:r>
                      <a:rPr lang="en-US" sz="1600" b="1" i="0" baseline="0" dirty="0">
                        <a:solidFill>
                          <a:srgbClr val="002060"/>
                        </a:solidFill>
                      </a:rPr>
                      <a:t>0,</a:t>
                    </a:r>
                    <a:r>
                      <a:rPr lang="ru-RU" sz="1600" b="1" i="0" baseline="0" dirty="0">
                        <a:solidFill>
                          <a:srgbClr val="002060"/>
                        </a:solidFill>
                      </a:rPr>
                      <a:t>6%</a:t>
                    </a:r>
                    <a:endParaRPr lang="en-US" sz="1600" b="1" i="0" baseline="0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</c:dLbl>
            <c:delete val="1"/>
            <c:txPr>
              <a:bodyPr/>
              <a:lstStyle/>
              <a:p>
                <a:pPr>
                  <a:defRPr sz="1600">
                    <a:solidFill>
                      <a:srgbClr val="002060"/>
                    </a:solidFill>
                  </a:defRPr>
                </a:pPr>
                <a:endParaRPr lang="ru-RU"/>
              </a:p>
            </c:txPr>
          </c:dLbls>
          <c:cat>
            <c:strRef>
              <c:f>Лист2!$A$74:$A$77</c:f>
              <c:strCache>
                <c:ptCount val="4"/>
                <c:pt idx="0">
                  <c:v>Дотации </c:v>
                </c:pt>
                <c:pt idx="1">
                  <c:v>Субсидии </c:v>
                </c:pt>
                <c:pt idx="2">
                  <c:v>Субвенции </c:v>
                </c:pt>
                <c:pt idx="3">
                  <c:v>Иные межбюджетные трансферты </c:v>
                </c:pt>
              </c:strCache>
            </c:strRef>
          </c:cat>
          <c:val>
            <c:numRef>
              <c:f>Лист2!$B$74:$B$77</c:f>
              <c:numCache>
                <c:formatCode>#,##0.00</c:formatCode>
                <c:ptCount val="4"/>
                <c:pt idx="0">
                  <c:v>84654.1</c:v>
                </c:pt>
                <c:pt idx="1">
                  <c:v>141381.29999999999</c:v>
                </c:pt>
                <c:pt idx="2">
                  <c:v>257492.1</c:v>
                </c:pt>
                <c:pt idx="3">
                  <c:v>3010</c:v>
                </c:pt>
              </c:numCache>
            </c:numRef>
          </c:val>
        </c:ser>
      </c:pie3DChart>
      <c:spPr>
        <a:solidFill>
          <a:schemeClr val="bg2"/>
        </a:solidFill>
        <a:ln w="25400">
          <a:noFill/>
        </a:ln>
      </c:spPr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20"/>
      <c:rotY val="190"/>
      <c:rAngAx val="1"/>
    </c:view3D>
    <c:plotArea>
      <c:layout>
        <c:manualLayout>
          <c:layoutTarget val="inner"/>
          <c:xMode val="edge"/>
          <c:yMode val="edge"/>
          <c:x val="0.20311943875584262"/>
          <c:y val="1.5543770274570289E-3"/>
          <c:w val="0.5488009243479115"/>
          <c:h val="0.74950410359616115"/>
        </c:manualLayout>
      </c:layout>
      <c:pie3DChart>
        <c:varyColors val="1"/>
        <c:ser>
          <c:idx val="0"/>
          <c:order val="0"/>
          <c:explosion val="14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Lbls>
            <c:dLbl>
              <c:idx val="1"/>
              <c:layout>
                <c:manualLayout>
                  <c:x val="-1.8945756780402483E-2"/>
                  <c:y val="1.7134557842656557E-2"/>
                </c:manualLayout>
              </c:layout>
              <c:showVal val="1"/>
            </c:dLbl>
            <c:dLbl>
              <c:idx val="2"/>
              <c:layout>
                <c:manualLayout>
                  <c:x val="4.2760279965004796E-4"/>
                  <c:y val="2.6910329985130172E-2"/>
                </c:manualLayout>
              </c:layout>
              <c:showVal val="1"/>
            </c:dLbl>
            <c:dLbl>
              <c:idx val="3"/>
              <c:layout>
                <c:manualLayout>
                  <c:x val="3.4624435219475442E-3"/>
                  <c:y val="1.35796658174455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проект!$A$97:$A$100</c:f>
              <c:strCache>
                <c:ptCount val="4"/>
                <c:pt idx="0">
                  <c:v>Образование </c:v>
                </c:pt>
                <c:pt idx="1">
                  <c:v>Культура </c:v>
                </c:pt>
                <c:pt idx="2">
                  <c:v>Социальная политика </c:v>
                </c:pt>
                <c:pt idx="3">
                  <c:v>Физическая культура </c:v>
                </c:pt>
              </c:strCache>
            </c:strRef>
          </c:cat>
          <c:val>
            <c:numRef>
              <c:f>проект!$B$97:$B$100</c:f>
              <c:numCache>
                <c:formatCode>#,##0.0</c:formatCode>
                <c:ptCount val="4"/>
                <c:pt idx="0" formatCode="#,##0.00">
                  <c:v>159170.6</c:v>
                </c:pt>
                <c:pt idx="1">
                  <c:v>36391.300000000003</c:v>
                </c:pt>
                <c:pt idx="2" formatCode="#,##0.00">
                  <c:v>25450.6</c:v>
                </c:pt>
                <c:pt idx="3" formatCode="#,##0.00">
                  <c:v>654.9</c:v>
                </c:pt>
              </c:numCache>
            </c:numRef>
          </c:val>
        </c:ser>
      </c:pie3DChart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15214313839359594"/>
          <c:y val="0.69552947008612265"/>
          <c:w val="0.6236561968607327"/>
          <c:h val="0.30197970654504486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6.3102499893449515E-2"/>
          <c:y val="2.1899340772510975E-2"/>
          <c:w val="0.64798753280840304"/>
          <c:h val="0.89822064627340081"/>
        </c:manualLayout>
      </c:layout>
      <c:pie3DChart>
        <c:varyColors val="1"/>
        <c:ser>
          <c:idx val="0"/>
          <c:order val="0"/>
          <c:tx>
            <c:strRef>
              <c:f>проект!$A$105:$C$105</c:f>
              <c:strCache>
                <c:ptCount val="1"/>
                <c:pt idx="0">
                  <c:v>Дошкольное образвоание 91 092,20 57,2</c:v>
                </c:pt>
              </c:strCache>
            </c:strRef>
          </c:tx>
          <c:spPr>
            <a:solidFill>
              <a:srgbClr val="00B0F0"/>
            </a:solidFill>
          </c:spPr>
          <c:explosion val="36"/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3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Lbls>
            <c:dLbl>
              <c:idx val="1"/>
              <c:layout>
                <c:manualLayout>
                  <c:x val="9.3701644531695175E-2"/>
                  <c:y val="7.2068814702899399E-3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0.15665889447386258"/>
                  <c:y val="-4.0399023341931226E-3"/>
                </c:manualLayout>
              </c:layout>
              <c:showVal val="1"/>
              <c:showPercent val="1"/>
            </c:dLbl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Percent val="1"/>
          </c:dLbls>
          <c:cat>
            <c:strRef>
              <c:f>проект!$A$105:$A$109</c:f>
              <c:strCache>
                <c:ptCount val="5"/>
                <c:pt idx="0">
                  <c:v>Дошкольное образвоание</c:v>
                </c:pt>
                <c:pt idx="1">
                  <c:v>Общее образование</c:v>
                </c:pt>
                <c:pt idx="2">
                  <c:v>Дополнительное образование детей</c:v>
                </c:pt>
                <c:pt idx="3">
                  <c:v>Молодежная политка и оздоровление детей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проект!$B$105:$B$109</c:f>
              <c:numCache>
                <c:formatCode>#,##0.00</c:formatCode>
                <c:ptCount val="5"/>
                <c:pt idx="0">
                  <c:v>91092.2</c:v>
                </c:pt>
                <c:pt idx="1">
                  <c:v>36286.400000000001</c:v>
                </c:pt>
                <c:pt idx="2">
                  <c:v>22062.799999999996</c:v>
                </c:pt>
                <c:pt idx="3">
                  <c:v>2503.6</c:v>
                </c:pt>
                <c:pt idx="4">
                  <c:v>7225.6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6.3147629653027906E-2"/>
          <c:y val="0.73026130093444852"/>
          <c:w val="0.8420360028448467"/>
          <c:h val="0.26910174525344532"/>
        </c:manualLayout>
      </c:layout>
      <c:txPr>
        <a:bodyPr/>
        <a:lstStyle/>
        <a:p>
          <a:pPr rtl="0">
            <a:defRPr sz="1100">
              <a:solidFill>
                <a:srgbClr val="002060"/>
              </a:solidFill>
            </a:defRPr>
          </a:pPr>
          <a:endParaRPr lang="ru-RU"/>
        </a:p>
      </c:txPr>
    </c:legend>
    <c:plotVisOnly val="1"/>
  </c:chart>
  <c:spPr>
    <a:noFill/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23059208223972041"/>
          <c:y val="0.16890564245211834"/>
          <c:w val="0.6005115923009624"/>
          <c:h val="0.7732207373429687"/>
        </c:manualLayout>
      </c:layout>
      <c:pie3DChart>
        <c:varyColors val="1"/>
        <c:ser>
          <c:idx val="0"/>
          <c:order val="0"/>
          <c:explosion val="25"/>
          <c:dLbls>
            <c:dLbl>
              <c:idx val="1"/>
              <c:layout>
                <c:manualLayout>
                  <c:x val="6.0193274041017521E-2"/>
                  <c:y val="5.0857557072736592E-2"/>
                </c:manualLayout>
              </c:layout>
              <c:showVal val="1"/>
            </c:dLbl>
            <c:dLbl>
              <c:idx val="2"/>
              <c:layout>
                <c:manualLayout>
                  <c:x val="9.7772008913175251E-2"/>
                  <c:y val="-9.2796399523911548E-3"/>
                </c:manualLayout>
              </c:layout>
              <c:showVal val="1"/>
            </c:dLbl>
            <c:dLbl>
              <c:idx val="3"/>
              <c:layout>
                <c:manualLayout>
                  <c:x val="8.3347626195857519E-2"/>
                  <c:y val="-1.3780486953364481E-3"/>
                </c:manualLayout>
              </c:layout>
              <c:showVal val="1"/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проект!$A$117:$A$120</c:f>
              <c:strCache>
                <c:ptCount val="4"/>
                <c:pt idx="0">
                  <c:v>Дома культуры</c:v>
                </c:pt>
                <c:pt idx="1">
                  <c:v>Музеи</c:v>
                </c:pt>
                <c:pt idx="2">
                  <c:v>Библиотеки</c:v>
                </c:pt>
                <c:pt idx="3">
                  <c:v>ВЦП "Развитие культуры Первомайского района"</c:v>
                </c:pt>
              </c:strCache>
            </c:strRef>
          </c:cat>
          <c:val>
            <c:numRef>
              <c:f>проект!$B$117:$B$120</c:f>
              <c:numCache>
                <c:formatCode>General</c:formatCode>
                <c:ptCount val="4"/>
                <c:pt idx="0">
                  <c:v>21091.9</c:v>
                </c:pt>
                <c:pt idx="1">
                  <c:v>1625.9</c:v>
                </c:pt>
                <c:pt idx="2">
                  <c:v>8183.2</c:v>
                </c:pt>
                <c:pt idx="3" formatCode="0.0">
                  <c:v>810</c:v>
                </c:pt>
              </c:numCache>
            </c:numRef>
          </c:val>
        </c:ser>
      </c:pie3DChart>
      <c:spPr>
        <a:noFill/>
      </c:spPr>
    </c:plotArea>
    <c:legend>
      <c:legendPos val="r"/>
      <c:layout>
        <c:manualLayout>
          <c:xMode val="edge"/>
          <c:yMode val="edge"/>
          <c:x val="6.7593752394152537E-2"/>
          <c:y val="0.7860836423646137"/>
          <c:w val="0.81450857028020951"/>
          <c:h val="0.21263306757021591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AB3B8-E040-4E90-8E7F-2241E75B46BD}" type="datetimeFigureOut">
              <a:rPr lang="ru-RU" smtClean="0"/>
              <a:pPr/>
              <a:t>08.02.2019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B61AF-3162-47E0-B5C5-4277BB5AEC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B61AF-3162-47E0-B5C5-4277BB5AEC1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1B34E5-D19E-413C-AE89-358AB16FC0F8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57080BED-2E3D-435E-B1A5-15F1DFC903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CE117-5D66-46B0-B5EC-E12676ECA36D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3F2DB8-822E-4D5F-A9F8-CCE56BCB30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2706B1-A3F6-4292-ADFC-7E7984940B3C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41B9F-7A68-4502-9056-76AB9FFEE9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72A9BE-5979-4EBC-B423-56225BDAE448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0F6CD613-17B1-43A1-A798-A96F007769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46BEDB-EF3B-4C08-A614-0B4284747FF9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F710A1-6E63-433F-A565-FE7CCCC320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63D6FD-0AA1-45E6-A8AF-FBC21F551AE9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D4165-0D3F-44CE-9976-DEBFEF49D1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B3151F-BD9C-49C2-BB5B-43ED574316F4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F0303999-1DCE-4604-BCDA-A400217AB1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1D9022-3698-4EC9-88B2-0B340CD005E7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B13DBA-ED53-4C48-AEDF-CDB1C271A5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192945-B69B-4B88-AE02-7EBF65D92FDC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6DE74-52B7-471E-BB93-C1B0F6874F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551878-2448-4069-AC13-BAD779B8DE1F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E81743-DAF5-418E-A531-234BD8306E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83A085-C766-482F-B9A4-AE8B7B65550D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BC412-8ADD-48BB-80E0-AC35DD232C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FEB8D22-94FC-450B-B3B8-DFB2EFBF0434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2D8582A-9DA6-4903-AFD4-4BEE3C2B2B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  <p:sldLayoutId id="2147484095" r:id="rId7"/>
    <p:sldLayoutId id="2147484096" r:id="rId8"/>
    <p:sldLayoutId id="2147484097" r:id="rId9"/>
    <p:sldLayoutId id="2147484098" r:id="rId10"/>
    <p:sldLayoutId id="21474840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://svetlyachok.dou.tomsk.ru/category/bez-rubriki/page/2/" TargetMode="External"/><Relationship Id="rId9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chart" Target="../charts/chart9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chart" Target="../charts/chart11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2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27756" r="30647"/>
          <a:stretch>
            <a:fillRect/>
          </a:stretch>
        </p:blipFill>
        <p:spPr bwMode="auto">
          <a:xfrm>
            <a:off x="4000496" y="571480"/>
            <a:ext cx="4500586" cy="6039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876"/>
            <a:ext cx="5486400" cy="522288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Проект бюджета</a:t>
            </a:r>
            <a:b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муниципального образования </a:t>
            </a:r>
            <a:b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«Первомайский район» </a:t>
            </a:r>
            <a:b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на 2019 год 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786314" y="1071546"/>
            <a:ext cx="3694114" cy="2163020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img3.stockfresh.com/files/b/blotty/m/39/1820285_stock-photo-3d-person-with-gold-coins-over-white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829072"/>
            <a:ext cx="2413046" cy="30289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929618" cy="595490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sz="2500" b="1" dirty="0" smtClean="0">
                <a:solidFill>
                  <a:srgbClr val="0070C0"/>
                </a:solidFill>
              </a:rPr>
              <a:t>Основные характеристики бюджета Первомайского района на 2019 год</a:t>
            </a:r>
            <a:endParaRPr lang="ru-RU" sz="2500" b="1" dirty="0">
              <a:solidFill>
                <a:srgbClr val="0070C0"/>
              </a:solidFill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5475269"/>
              </p:ext>
            </p:extLst>
          </p:nvPr>
        </p:nvGraphicFramePr>
        <p:xfrm>
          <a:off x="3995936" y="1214422"/>
          <a:ext cx="514806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14282" y="1214422"/>
          <a:ext cx="3961580" cy="3409968"/>
        </p:xfrm>
        <a:graphic>
          <a:graphicData uri="http://schemas.openxmlformats.org/drawingml/2006/table">
            <a:tbl>
              <a:tblPr>
                <a:effectLst>
                  <a:outerShdw blurRad="40000" dist="20000" dir="5400000" rotWithShape="0">
                    <a:srgbClr val="000000"/>
                  </a:outerShdw>
                </a:effectLst>
                <a:tableStyleId>{775DCB02-9BB8-47FD-8907-85C794F793BA}</a:tableStyleId>
              </a:tblPr>
              <a:tblGrid>
                <a:gridCol w="2143140"/>
                <a:gridCol w="1818440"/>
              </a:tblGrid>
              <a:tr h="5760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Наименование показателей</a:t>
                      </a:r>
                      <a:endParaRPr lang="ru-RU" sz="18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План </a:t>
                      </a:r>
                      <a:r>
                        <a:rPr lang="ru-RU" sz="180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               (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тыс. рублей)</a:t>
                      </a:r>
                      <a:endParaRPr lang="ru-RU" sz="18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Доходы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313 916,3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u="none" strike="noStrike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в том числе</a:t>
                      </a:r>
                      <a:endParaRPr lang="ru-RU" sz="1400" b="0" i="0" u="none" strike="noStrike" baseline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налоговые и неналоговые доходы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101 445,0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12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безвозмездные поступления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212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471,3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u="none" strike="noStrike">
                          <a:solidFill>
                            <a:srgbClr val="C00000"/>
                          </a:solidFill>
                          <a:effectLst/>
                        </a:rPr>
                        <a:t>Расходы</a:t>
                      </a:r>
                      <a:endParaRPr lang="ru-RU" sz="1800" b="1" i="0" u="none" strike="noStrike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310 291,3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Дефицит (-), </a:t>
                      </a:r>
                      <a:r>
                        <a:rPr lang="ru-RU" sz="1800" u="none" strike="noStrike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профицит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 (+)</a:t>
                      </a:r>
                      <a:endParaRPr lang="ru-RU" sz="18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625,0</a:t>
                      </a:r>
                      <a:endParaRPr lang="ru-RU" sz="18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18" name="Скругленный прямоугольник 17"/>
          <p:cNvSpPr/>
          <p:nvPr/>
        </p:nvSpPr>
        <p:spPr>
          <a:xfrm>
            <a:off x="142844" y="5000636"/>
            <a:ext cx="3214710" cy="142876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Объем доходов на одного жителя в 2019 году составит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18,7 тыс.рублей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15008" y="5000636"/>
            <a:ext cx="3214710" cy="142876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Объем расходов на одного жителя в 2019 году составит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18,5 тыс.рублей</a:t>
            </a:r>
            <a:endParaRPr lang="ru-RU" dirty="0">
              <a:solidFill>
                <a:srgbClr val="006666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unanews.ru/wp-content/uploads/2018/08/dolg-banku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5572132" y="4421989"/>
            <a:ext cx="3343896" cy="221533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3"/>
            <a:ext cx="8686800" cy="78581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8643998" cy="1113452"/>
          </a:xfrm>
          <a:prstGeom prst="rect">
            <a:avLst/>
          </a:prstGeom>
        </p:spPr>
        <p:txBody>
          <a:bodyPr vert="horz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Муниципальный долг 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долговая нагрузка в 2016 -2019 годах </a:t>
            </a:r>
            <a:endParaRPr kumimoji="0" lang="ru-RU" sz="2400" b="0" i="0" u="none" strike="noStrike" kern="1200" cap="all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643050"/>
          <a:ext cx="7715304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5643570" y="-285776"/>
          <a:ext cx="5215006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blog.freedmaxick.com/hs-fs/hub/108075/file-22372333-jpg/images/financing_for_high_technology_compan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357694"/>
            <a:ext cx="3143272" cy="20955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2051" name="Subtitle 2"/>
          <p:cNvSpPr>
            <a:spLocks/>
          </p:cNvSpPr>
          <p:nvPr/>
        </p:nvSpPr>
        <p:spPr bwMode="auto">
          <a:xfrm>
            <a:off x="857250" y="214313"/>
            <a:ext cx="8001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None/>
            </a:pPr>
            <a:endParaRPr lang="ru-RU" altLang="ru-RU" sz="280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85786" y="571480"/>
          <a:ext cx="7643866" cy="3137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6224"/>
                <a:gridCol w="1777642"/>
              </a:tblGrid>
              <a:tr h="329110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700" dirty="0">
                        <a:solidFill>
                          <a:schemeClr val="tx1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r>
                        <a:rPr lang="ru-RU" sz="140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93 971,5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r>
                        <a:rPr lang="ru-RU" sz="1400" i="1" baseline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НДФЛ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80 885,0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49206">
                <a:tc>
                  <a:txBody>
                    <a:bodyPr/>
                    <a:lstStyle/>
                    <a:p>
                      <a:r>
                        <a:rPr lang="ru-RU" sz="140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</a:t>
                      </a:r>
                      <a:r>
                        <a:rPr lang="ru-RU" sz="1400" baseline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473,5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r>
                        <a:rPr lang="ru-RU" sz="140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r>
                        <a:rPr lang="ru-RU" sz="1400" baseline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 </a:t>
                      </a:r>
                      <a:r>
                        <a:rPr lang="ru-RU" sz="140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471,3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87 661,7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30 761,5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r>
                        <a:rPr lang="ru-RU" sz="1400" i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93 073,1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r>
                        <a:rPr lang="ru-RU" sz="1400" i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975,0</a:t>
                      </a:r>
                      <a:endParaRPr lang="ru-RU" sz="14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29919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916,3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785786" y="0"/>
            <a:ext cx="75009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Структура  доходов районного бюджета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71472" y="4000504"/>
          <a:ext cx="4571999" cy="2547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28596" y="142852"/>
            <a:ext cx="85010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Поступления в бюджет Первомайского района</a:t>
            </a:r>
          </a:p>
        </p:txBody>
      </p:sp>
      <p:sp>
        <p:nvSpPr>
          <p:cNvPr id="1028" name="TextBox 17"/>
          <p:cNvSpPr txBox="1">
            <a:spLocks noChangeArrowheads="1"/>
          </p:cNvSpPr>
          <p:nvPr/>
        </p:nvSpPr>
        <p:spPr bwMode="auto">
          <a:xfrm>
            <a:off x="4214810" y="571500"/>
            <a:ext cx="49291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 eaLnBrk="1" hangingPunct="1"/>
            <a:r>
              <a:rPr lang="ru-RU" altLang="ru-RU" sz="1600" b="1" dirty="0">
                <a:solidFill>
                  <a:schemeClr val="tx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</a:p>
          <a:p>
            <a:pPr marL="342900" indent="-342900" algn="ctr" eaLnBrk="1" hangingPunct="1"/>
            <a:r>
              <a:rPr lang="ru-RU" altLang="ru-RU" sz="1600" b="1" dirty="0">
                <a:solidFill>
                  <a:schemeClr val="tx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(другое название – межбюджетные трансферты) можно условно разделить на 2 группы:</a:t>
            </a:r>
          </a:p>
          <a:p>
            <a:pPr marL="342900" indent="-342900" algn="ctr" eaLnBrk="1" hangingPunct="1"/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0" y="1905000"/>
            <a:ext cx="1643063" cy="923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Имеющие целевое назначение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58063" y="1905000"/>
            <a:ext cx="1643062" cy="923925"/>
          </a:xfrm>
          <a:prstGeom prst="rect">
            <a:avLst/>
          </a:prstGeom>
          <a:solidFill>
            <a:srgbClr val="8CCBD4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имеющие целевого назначения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57750" y="3314700"/>
            <a:ext cx="2143125" cy="954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направление расходов определяет субъект  (АТО), муниципалитет не имеет права их изменять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15188" y="3333750"/>
            <a:ext cx="1928812" cy="954088"/>
          </a:xfrm>
          <a:prstGeom prst="rect">
            <a:avLst/>
          </a:prstGeom>
          <a:ln>
            <a:solidFill>
              <a:srgbClr val="8CCBD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0" dirty="0">
                <a:solidFill>
                  <a:schemeClr val="tx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муниципалитет вправе самостоятельно определять направление расходов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43500" y="4767263"/>
            <a:ext cx="1643063" cy="369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Субсидии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43500" y="5267325"/>
            <a:ext cx="1643063" cy="369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Субвенции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143500" y="5767388"/>
            <a:ext cx="1643063" cy="923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межбюджетные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трансферты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58063" y="4762500"/>
            <a:ext cx="1643062" cy="369888"/>
          </a:xfrm>
          <a:prstGeom prst="rect">
            <a:avLst/>
          </a:prstGeom>
          <a:solidFill>
            <a:srgbClr val="8CCBD4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</a:p>
        </p:txBody>
      </p:sp>
      <p:sp>
        <p:nvSpPr>
          <p:cNvPr id="27" name="Стрелка вниз 26"/>
          <p:cNvSpPr/>
          <p:nvPr/>
        </p:nvSpPr>
        <p:spPr>
          <a:xfrm>
            <a:off x="5715008" y="2905223"/>
            <a:ext cx="428628" cy="35719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7929586" y="2914188"/>
            <a:ext cx="428628" cy="357190"/>
          </a:xfrm>
          <a:prstGeom prst="downArrow">
            <a:avLst/>
          </a:prstGeom>
          <a:solidFill>
            <a:srgbClr val="8CCBD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5786446" y="4351913"/>
            <a:ext cx="428628" cy="357190"/>
          </a:xfrm>
          <a:prstGeom prst="downArrow">
            <a:avLst/>
          </a:prstGeom>
          <a:solidFill>
            <a:srgbClr val="B83D68"/>
          </a:solidFill>
          <a:ln w="40000" cap="flat" cmpd="sng" algn="ctr">
            <a:solidFill>
              <a:srgbClr val="B83D68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>
            <a:off x="7929586" y="4351913"/>
            <a:ext cx="428628" cy="357190"/>
          </a:xfrm>
          <a:prstGeom prst="downArrow">
            <a:avLst/>
          </a:prstGeom>
          <a:solidFill>
            <a:srgbClr val="8CCBD4"/>
          </a:solidFill>
          <a:ln w="40000" cap="flat" cmpd="sng" algn="ctr">
            <a:solidFill>
              <a:srgbClr val="B83D68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Двойная стрелка влево/вверх 30"/>
          <p:cNvSpPr/>
          <p:nvPr/>
        </p:nvSpPr>
        <p:spPr>
          <a:xfrm rot="13775314">
            <a:off x="6755895" y="1388837"/>
            <a:ext cx="580147" cy="606170"/>
          </a:xfrm>
          <a:prstGeom prst="leftUpArrow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2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7224" y="4929198"/>
            <a:ext cx="3429024" cy="1431429"/>
          </a:xfrm>
          <a:prstGeom prst="bevel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Объем доходов на одного жителя 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году без учета целевых МБТ составит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7,4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тыс.рублей</a:t>
            </a:r>
          </a:p>
        </p:txBody>
      </p:sp>
      <p:pic>
        <p:nvPicPr>
          <p:cNvPr id="2" name="Picture 4" descr="http://promtorg.volgograd.ru/upload/iblock/168/ed59353a7ab5ee8f5ece8ce1b4be10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286388"/>
            <a:ext cx="2123591" cy="1411303"/>
          </a:xfrm>
          <a:prstGeom prst="rect">
            <a:avLst/>
          </a:prstGeom>
          <a:noFill/>
        </p:spPr>
      </p:pic>
      <p:graphicFrame>
        <p:nvGraphicFramePr>
          <p:cNvPr id="34" name="Диаграмма 33"/>
          <p:cNvGraphicFramePr/>
          <p:nvPr/>
        </p:nvGraphicFramePr>
        <p:xfrm>
          <a:off x="285720" y="1357298"/>
          <a:ext cx="4585448" cy="3125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2"/>
          <p:cNvSpPr>
            <a:spLocks/>
          </p:cNvSpPr>
          <p:nvPr/>
        </p:nvSpPr>
        <p:spPr bwMode="auto">
          <a:xfrm>
            <a:off x="642910" y="214290"/>
            <a:ext cx="8001000" cy="71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None/>
            </a:pPr>
            <a:r>
              <a:rPr lang="ru-RU" altLang="ru-RU" sz="2500" b="1" dirty="0" smtClean="0">
                <a:solidFill>
                  <a:srgbClr val="0070C0"/>
                </a:solidFill>
                <a:latin typeface="+mn-lt"/>
                <a:cs typeface="Tahoma" pitchFamily="34" charset="0"/>
              </a:rPr>
              <a:t>Структура налоговых и неналоговых доходов бюджета</a:t>
            </a:r>
            <a:endParaRPr lang="ru-RU" altLang="ru-RU" sz="2500" b="1" dirty="0">
              <a:solidFill>
                <a:srgbClr val="0070C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714348" y="1142984"/>
            <a:ext cx="31432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</p:txBody>
      </p:sp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5143504" y="1142984"/>
            <a:ext cx="31432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282" y="1714488"/>
          <a:ext cx="4214813" cy="3000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3258"/>
                <a:gridCol w="1011555"/>
              </a:tblGrid>
              <a:tr h="629384"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</a:txBody>
                  <a:tcPr marL="91439" marR="91439" marT="45723" marB="45723">
                    <a:solidFill>
                      <a:srgbClr val="92D050"/>
                    </a:solidFill>
                  </a:tcPr>
                </a:tc>
              </a:tr>
              <a:tr h="353883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80 885,0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</a:tr>
              <a:tr h="6015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Налог, взимаемый по упрощенной </a:t>
                      </a:r>
                      <a:r>
                        <a:rPr lang="ru-RU" sz="1400" b="1" i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системе налогообложения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i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b="1" i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038,0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</a:tr>
              <a:tr h="353883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3 132,0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</a:tr>
              <a:tr h="353883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1 567,0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</a:tr>
              <a:tr h="353883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3 349,5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</a:tr>
              <a:tr h="35388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93 971,5</a:t>
                      </a:r>
                    </a:p>
                  </a:txBody>
                  <a:tcPr marL="91439" marR="91439" marT="45723" marB="45723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643438" y="1714488"/>
          <a:ext cx="4214812" cy="3034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3257"/>
                <a:gridCol w="1011555"/>
              </a:tblGrid>
              <a:tr h="609692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</a:txBody>
                  <a:tcPr marL="91439" marR="91439" marT="45727" marB="45727">
                    <a:solidFill>
                      <a:srgbClr val="92D050"/>
                    </a:solidFill>
                  </a:tcPr>
                </a:tc>
              </a:tr>
              <a:tr h="543011">
                <a:tc>
                  <a:txBody>
                    <a:bodyPr/>
                    <a:lstStyle/>
                    <a:p>
                      <a:r>
                        <a:rPr lang="ru-RU" sz="140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муниципального имущества (аренда)</a:t>
                      </a:r>
                      <a:endParaRPr lang="ru-RU" sz="1400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lang="ru-RU" sz="1400" b="1" i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16,5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</a:tr>
              <a:tr h="5430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Платежи за пользование природными ресурсами</a:t>
                      </a:r>
                      <a:endParaRPr lang="ru-RU" sz="1400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</a:tr>
              <a:tr h="319418">
                <a:tc>
                  <a:txBody>
                    <a:bodyPr/>
                    <a:lstStyle/>
                    <a:p>
                      <a:r>
                        <a:rPr lang="ru-RU" sz="140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продажи</a:t>
                      </a:r>
                      <a:r>
                        <a:rPr lang="ru-RU" sz="1400" i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активов</a:t>
                      </a:r>
                      <a:endParaRPr lang="ru-RU" sz="1400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</a:tr>
              <a:tr h="319418">
                <a:tc>
                  <a:txBody>
                    <a:bodyPr/>
                    <a:lstStyle/>
                    <a:p>
                      <a:r>
                        <a:rPr lang="ru-RU" sz="140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</a:t>
                      </a:r>
                      <a:endParaRPr lang="ru-RU" sz="1400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1 187,0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</a:tr>
              <a:tr h="380645">
                <a:tc>
                  <a:txBody>
                    <a:bodyPr/>
                    <a:lstStyle/>
                    <a:p>
                      <a:r>
                        <a:rPr lang="ru-RU" sz="140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доходы</a:t>
                      </a:r>
                      <a:endParaRPr lang="ru-RU" sz="1400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i="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</a:tr>
              <a:tr h="31941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7 473,5</a:t>
                      </a:r>
                    </a:p>
                  </a:txBody>
                  <a:tcPr marL="91439" marR="91439" marT="45727" marB="45727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39750" y="4643438"/>
            <a:ext cx="38163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0" y="4616450"/>
            <a:ext cx="307181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2" name="Picture 3" descr="D:\DD\Desktop\Для бюджета для граждан\презентация\деньги\images (1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4929198"/>
            <a:ext cx="2705540" cy="15553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757242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0070C0"/>
                </a:solidFill>
                <a:latin typeface="+mn-lt"/>
              </a:rPr>
              <a:t>Структура безвозмездных поступлений в бюджет</a:t>
            </a:r>
            <a:endParaRPr lang="ru-RU" sz="2500" b="1" dirty="0"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500174"/>
          <a:ext cx="3500462" cy="3263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0231"/>
                <a:gridCol w="1750231"/>
              </a:tblGrid>
              <a:tr h="43322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Вид дохода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Тыс. рублей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3322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Всего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212 471,3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solidFill>
                      <a:srgbClr val="FFC000"/>
                    </a:solidFill>
                  </a:tcPr>
                </a:tc>
              </a:tr>
              <a:tr h="43322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Дотации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87 661,7</a:t>
                      </a:r>
                      <a:endParaRPr lang="ru-RU" sz="18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solidFill>
                      <a:srgbClr val="FFC000"/>
                    </a:solidFill>
                  </a:tcPr>
                </a:tc>
              </a:tr>
              <a:tr h="43322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Субсидии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30 761,5</a:t>
                      </a:r>
                      <a:endParaRPr lang="ru-RU" sz="18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solidFill>
                      <a:srgbClr val="FFC000"/>
                    </a:solidFill>
                  </a:tcPr>
                </a:tc>
              </a:tr>
              <a:tr h="48168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Субвенции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93 073,1</a:t>
                      </a:r>
                      <a:endParaRPr lang="ru-RU" sz="18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solidFill>
                      <a:srgbClr val="FFC000"/>
                    </a:solidFill>
                  </a:tcPr>
                </a:tc>
              </a:tr>
              <a:tr h="104909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Иные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межбюджетные трансферты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i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975,0</a:t>
                      </a:r>
                      <a:endParaRPr lang="ru-RU" sz="18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12" marB="45712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3786182" y="1857364"/>
          <a:ext cx="5143504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kurchatov.tv/files/kursk/byudzh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286124"/>
            <a:ext cx="2909054" cy="1928826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214422"/>
          <a:ext cx="4859306" cy="5090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4717"/>
                <a:gridCol w="1054589"/>
              </a:tblGrid>
              <a:tr h="38474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рублей</a:t>
                      </a:r>
                    </a:p>
                  </a:txBody>
                  <a:tcPr marL="91437" marR="91437" marT="45721" marB="45721">
                    <a:solidFill>
                      <a:srgbClr val="00CC00"/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вопросы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47 746,00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179,70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120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18907,5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320,00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159 170,60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36 391,3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25 450,60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654,90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Обслуживание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муниципального долга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851,6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трансферты бюджетам муниципальных образований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20 499,10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21" marB="4572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310 291,30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857884" y="1142984"/>
            <a:ext cx="2268538" cy="180498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 расходов на одного жителя за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составит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18,5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928662" y="285728"/>
            <a:ext cx="75009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Расходы бюджета Первомайского </a:t>
            </a:r>
            <a:r>
              <a:rPr lang="ru-RU" sz="2400" b="1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района </a:t>
            </a:r>
            <a:endParaRPr lang="ru-RU" sz="2400" b="1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388" y="5500702"/>
            <a:ext cx="2428875" cy="101566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Доля расходов социального характера –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71,4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42852"/>
            <a:ext cx="77867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Расходы бюджета Первомайского района на реализацию программ </a:t>
            </a:r>
            <a:endParaRPr lang="ru-RU" sz="2200" b="1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928670"/>
          <a:ext cx="8429682" cy="5322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79"/>
                <a:gridCol w="6215106"/>
                <a:gridCol w="1500197"/>
              </a:tblGrid>
              <a:tr h="642942">
                <a:tc>
                  <a:txBody>
                    <a:bodyPr/>
                    <a:lstStyle/>
                    <a:p>
                      <a:pPr algn="ctr"/>
                      <a:endParaRPr lang="ru-RU" sz="1600" baseline="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№</a:t>
                      </a:r>
                      <a:endParaRPr lang="ru-RU" sz="16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aseline="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Муниципальные программы</a:t>
                      </a:r>
                      <a:endParaRPr lang="ru-RU" sz="16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тыс. рублей</a:t>
                      </a:r>
                      <a:endParaRPr lang="ru-RU" sz="16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Муниципальные программы: 20 программ, предусмотрены расходы в сумме   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243 790,5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«Здоровье и образование на 2019-2021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634,0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«Развитие архивного дела в Первомайском районе  на 2018-2020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25,0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«Меры поддержки кадрового обеспечения в Первомайском районе на 2019-2021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308,0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«Развитие малого и среднего предпринимательства в Первомайском районе на 2018-2020 годы 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416,5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«Обеспечение жильем молодых семей на территории Первомайского района на 2018-2020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275,0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 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МЦП «Устойчивое  развитие муниципального образования  «Первомайский район» на 2014-2017 годы и на период до 2020 года»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1 137,2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7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МЦП «Профилактика правонарушений и наркомании на территории Первомайского района на 2017-2019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310,0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214290"/>
          <a:ext cx="8429682" cy="6515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79"/>
                <a:gridCol w="6215106"/>
                <a:gridCol w="1500197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5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№</a:t>
                      </a:r>
                      <a:endParaRPr lang="ru-RU" sz="15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Муниципальные программы</a:t>
                      </a:r>
                      <a:endParaRPr lang="ru-RU" sz="15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Тыс. рублей</a:t>
                      </a:r>
                      <a:endParaRPr lang="ru-RU" sz="15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8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«Улучшение условий и охраны труда в Первомайском районе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на 2019-2021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9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«Развитие молодёжной политики, физической культуры и спорта в Первомайском районе на 2019-2021 годы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600,0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«Доступная среда для инвалидов на период 2016-2020 годы»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11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«Противодействие экстремизму и профилактика терроризма на территории муниципального образования «Первомайский район» на 2019-2021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110,0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12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«Комплексного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развития транспортной инфраструктуры в отношении дорог, принадлежащих муниципальному образованию «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Первомайский район на 2017-2019 годы» 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2352,5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13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«Управление муниципальным имуществом на 2018-2022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195,0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14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«Благоустройство территории Первомайского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района Томской области на 2018-2022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15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«Развитие туризма на территории Первомайского района томской области на 2018-2022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16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«Создание благоприятных условий для привлечение инвестиций в муниципальном образовании</a:t>
                      </a:r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«Первомайский район»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14290"/>
          <a:ext cx="8429682" cy="5877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6215105"/>
                <a:gridCol w="1500197"/>
              </a:tblGrid>
              <a:tr h="571504">
                <a:tc>
                  <a:txBody>
                    <a:bodyPr/>
                    <a:lstStyle/>
                    <a:p>
                      <a:pPr algn="ctr"/>
                      <a:endParaRPr lang="ru-RU" sz="1500" baseline="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5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№</a:t>
                      </a:r>
                      <a:endParaRPr lang="ru-RU" sz="15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baseline="0" dirty="0" smtClean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5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Муниципальные программы</a:t>
                      </a:r>
                      <a:endParaRPr lang="ru-RU" sz="15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Тыс. рублей</a:t>
                      </a:r>
                      <a:endParaRPr lang="ru-RU" sz="1500" baseline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17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«Развитие инфраструктуры муниципальных образовательных организаций Первомайского района на 2019-2020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27 783,7</a:t>
                      </a: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18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«Патриотическое воспитание населения Первомайского района на 2019-2021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106,0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19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«Поощрение</a:t>
                      </a:r>
                      <a:r>
                        <a:rPr lang="ru-RU" sz="1600" b="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граждан, организаций за услуги в социально – экономическом развитии территории Первомайского района на 2019-2021 годы» 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100,0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20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МП «Развитие</a:t>
                      </a:r>
                      <a:r>
                        <a:rPr lang="ru-RU" sz="1600" b="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муниципальной службы  в муниципальном образовании «Первомайский район» 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100,0</a:t>
                      </a:r>
                      <a:endParaRPr lang="ru-RU" sz="1600" b="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Ведомственные целевые программы: 4 программы, </a:t>
                      </a:r>
                      <a:r>
                        <a:rPr lang="ru-RU" sz="1600" b="1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предусмотрены расходы в сумме </a:t>
                      </a:r>
                      <a:r>
                        <a:rPr lang="ru-RU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  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2 349,5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ВЦП «Ветеран» на 2018-2020 годы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711,5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ВЦП «Одаренные дети» на 2018-2020 годы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28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ВЦП «Развитие культуры Первомайского района на 2018-2020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810,0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8213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ВЦП «Комплексная безопасность образовательных учреждений на 2017-2019 годы»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800,0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User\Desktop\ФОТО\100_3888 - копия.JPG"/>
          <p:cNvPicPr>
            <a:picLocks noChangeAspect="1" noChangeArrowheads="1"/>
          </p:cNvPicPr>
          <p:nvPr/>
        </p:nvPicPr>
        <p:blipFill>
          <a:blip r:embed="rId2" cstate="print">
            <a:lum bright="40000" contrast="10000"/>
          </a:blip>
          <a:srcRect/>
          <a:stretch>
            <a:fillRect/>
          </a:stretch>
        </p:blipFill>
        <p:spPr bwMode="auto">
          <a:xfrm>
            <a:off x="500033" y="428604"/>
            <a:ext cx="8249887" cy="6187919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214422"/>
            <a:ext cx="8001056" cy="48577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	</a:t>
            </a:r>
          </a:p>
          <a:p>
            <a:pPr algn="just"/>
            <a:r>
              <a:rPr lang="ru-RU" b="1" i="1" dirty="0" smtClean="0">
                <a:solidFill>
                  <a:schemeClr val="tx2">
                    <a:lumMod val="10000"/>
                  </a:schemeClr>
                </a:solidFill>
              </a:rPr>
              <a:t>	</a:t>
            </a:r>
            <a:r>
              <a:rPr lang="ru-RU" b="1" i="1" dirty="0" smtClean="0">
                <a:solidFill>
                  <a:srgbClr val="002060"/>
                </a:solidFill>
              </a:rPr>
              <a:t>Перед вами информационный материал – «Бюджет для граждан», где в доступной и понятной форме отражены основные параметры бюджета муниципального образования «Первомайский район» на 2019 год.</a:t>
            </a:r>
          </a:p>
          <a:p>
            <a:pPr algn="just"/>
            <a:endParaRPr lang="ru-RU" i="1" dirty="0" smtClean="0">
              <a:solidFill>
                <a:srgbClr val="002060"/>
              </a:solidFill>
            </a:endParaRPr>
          </a:p>
          <a:p>
            <a:pPr algn="just"/>
            <a:r>
              <a:rPr lang="ru-RU" i="1" dirty="0" smtClean="0">
                <a:solidFill>
                  <a:srgbClr val="002060"/>
                </a:solidFill>
              </a:rPr>
              <a:t>	</a:t>
            </a:r>
            <a:r>
              <a:rPr lang="ru-RU" b="1" i="1" dirty="0" smtClean="0">
                <a:solidFill>
                  <a:srgbClr val="002060"/>
                </a:solidFill>
              </a:rPr>
              <a:t>Сегодня большое внимание уделяется теме информационной открытости в сфере бюджетных ресурсов. Эффективное использование бюджетных средств, с учетом приоритетов – важнейшая задача, которую мы с вами можем решить, объединяя усилия. 	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b="1" i="1" dirty="0" smtClean="0">
                <a:solidFill>
                  <a:schemeClr val="tx2">
                    <a:lumMod val="10000"/>
                  </a:schemeClr>
                </a:solidFill>
              </a:rPr>
              <a:t>	</a:t>
            </a:r>
          </a:p>
          <a:p>
            <a:pPr algn="just"/>
            <a:r>
              <a:rPr lang="ru-RU" b="1" i="1" dirty="0" smtClean="0">
                <a:solidFill>
                  <a:schemeClr val="tx2">
                    <a:lumMod val="10000"/>
                  </a:schemeClr>
                </a:solidFill>
              </a:rPr>
              <a:t>	</a:t>
            </a:r>
          </a:p>
          <a:p>
            <a:pPr algn="just"/>
            <a:r>
              <a:rPr lang="ru-RU" b="1" i="1" dirty="0" smtClean="0">
                <a:solidFill>
                  <a:schemeClr val="tx2">
                    <a:lumMod val="10000"/>
                  </a:schemeClr>
                </a:solidFill>
              </a:rPr>
              <a:t>	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8143932" cy="500066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Уважаемые жители Первомайского района!</a:t>
            </a:r>
            <a:r>
              <a:rPr lang="ru-RU" sz="2000" i="1" dirty="0" smtClean="0">
                <a:solidFill>
                  <a:srgbClr val="002060"/>
                </a:solidFill>
              </a:rPr>
              <a:t/>
            </a:r>
            <a:br>
              <a:rPr lang="ru-RU" sz="2000" i="1" dirty="0" smtClean="0">
                <a:solidFill>
                  <a:srgbClr val="002060"/>
                </a:solidFill>
              </a:rPr>
            </a:br>
            <a:endParaRPr lang="ru-RU" sz="20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\\10.10.0.1\обмен\Экономический отдел\туризм\фото\galle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785794"/>
            <a:ext cx="3225639" cy="19716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511925" cy="842975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Расходы бюджета Первомайского района на социальную сферу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2" descr="\\10.10.0.158\share\ФЭУ\Чернаков А\Фото для мониторинга\ФОТО_\178_7856.JPG"/>
          <p:cNvPicPr>
            <a:picLocks noChangeAspect="1" noChangeArrowheads="1"/>
          </p:cNvPicPr>
          <p:nvPr/>
        </p:nvPicPr>
        <p:blipFill>
          <a:blip r:embed="rId3" cstate="print">
            <a:lum bright="20000" contrast="18000"/>
          </a:blip>
          <a:srcRect/>
          <a:stretch>
            <a:fillRect/>
          </a:stretch>
        </p:blipFill>
        <p:spPr bwMode="auto">
          <a:xfrm>
            <a:off x="357158" y="928670"/>
            <a:ext cx="2166086" cy="195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\\10.10.0.158\share\ФК и СПОРТ\Бажин А.М\Все\Юные волейболистки п.Комсомольс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000372"/>
            <a:ext cx="2571768" cy="202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https://i.mycdn.me/image?id=483804164105&amp;t=3&amp;plc=WEB&amp;tkn=*TmkUk4GBrvXM2R9jwQgKnS04gj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143512"/>
            <a:ext cx="2500330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http://dg53.mycdn.me/image?t=3&amp;bid=549986741001&amp;id=549986741001&amp;plc=WEB&amp;tkn=qF6ySKMBgXDq_9GGGatWyBKUnM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2928934"/>
            <a:ext cx="3000396" cy="1932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09" name="Picture 1" descr="\\10.10.0.1\обмен\ВСЕ ФОТО\День предпринимателя 2014\фото на сайт\IMG_15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4786322"/>
            <a:ext cx="2786082" cy="1857388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7666" y="4929198"/>
            <a:ext cx="2607905" cy="173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Диаграмма 11"/>
          <p:cNvGraphicFramePr/>
          <p:nvPr/>
        </p:nvGraphicFramePr>
        <p:xfrm>
          <a:off x="1928794" y="1214422"/>
          <a:ext cx="4599353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Блок-схема: знак завершения 13"/>
          <p:cNvSpPr/>
          <p:nvPr/>
        </p:nvSpPr>
        <p:spPr>
          <a:xfrm>
            <a:off x="3071802" y="928670"/>
            <a:ext cx="2071702" cy="785818"/>
          </a:xfrm>
          <a:prstGeom prst="flowChartTermina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Всего расходов – 221 667,40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тыс. рублей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5966666" cy="565982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Образование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2770" name="Picture 2" descr="http://buranka.ucoz.ru/1novoe/osvi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1678492" cy="1734168"/>
          </a:xfrm>
          <a:prstGeom prst="rect">
            <a:avLst/>
          </a:prstGeom>
          <a:gradFill flip="none" rotWithShape="1">
            <a:gsLst>
              <a:gs pos="0">
                <a:srgbClr val="94C600">
                  <a:lumMod val="40000"/>
                  <a:lumOff val="60000"/>
                </a:srgbClr>
              </a:gs>
              <a:gs pos="50000">
                <a:srgbClr val="94C600">
                  <a:tint val="44500"/>
                  <a:satMod val="160000"/>
                </a:srgbClr>
              </a:gs>
              <a:gs pos="100000">
                <a:srgbClr val="94C600">
                  <a:tint val="23500"/>
                  <a:satMod val="160000"/>
                </a:srgbClr>
              </a:gs>
            </a:gsLst>
            <a:lin ang="8100000" scaled="1"/>
            <a:tileRect/>
          </a:gradFill>
          <a:effectLst>
            <a:outerShdw blurRad="50800" dist="50800" dir="5400000" algn="ctr" rotWithShape="0">
              <a:schemeClr val="bg2">
                <a:lumMod val="40000"/>
                <a:lumOff val="60000"/>
              </a:schemeClr>
            </a:outerShdw>
          </a:effectLst>
        </p:spPr>
      </p:pic>
      <p:pic>
        <p:nvPicPr>
          <p:cNvPr id="16386" name="Picture 2" descr="http://psh.tom.ru/wp-content/uploads/2017/12/1-6-1024x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5214950"/>
            <a:ext cx="4357718" cy="1454536"/>
          </a:xfrm>
          <a:prstGeom prst="rect">
            <a:avLst/>
          </a:prstGeom>
          <a:noFill/>
        </p:spPr>
      </p:pic>
      <p:sp>
        <p:nvSpPr>
          <p:cNvPr id="16392" name="Rectangle 8">
            <a:hlinkClick r:id="rId4"/>
          </p:cNvPr>
          <p:cNvSpPr>
            <a:spLocks noChangeArrowheads="1"/>
          </p:cNvSpPr>
          <p:nvPr/>
        </p:nvSpPr>
        <p:spPr bwMode="auto">
          <a:xfrm>
            <a:off x="0" y="184780238"/>
            <a:ext cx="56816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1000108"/>
            <a:ext cx="4000528" cy="642942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Расходы всего 159 170,6 тыс. рублей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6388" name="Picture 4" descr="http://svetlyachok.dou.tomsk.ru/wp-content/uploads/2016/05/svetlyachok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357430"/>
            <a:ext cx="2853764" cy="2019293"/>
          </a:xfrm>
          <a:prstGeom prst="rect">
            <a:avLst/>
          </a:prstGeom>
          <a:noFill/>
        </p:spPr>
      </p:pic>
      <p:pic>
        <p:nvPicPr>
          <p:cNvPr id="16391" name="Picture 7" descr="http://svetlyachok.dou.tomsk.ru/wp-content/uploads/2017/09/20170901_1012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643446"/>
            <a:ext cx="2992458" cy="1888642"/>
          </a:xfrm>
          <a:prstGeom prst="rect">
            <a:avLst/>
          </a:prstGeom>
          <a:noFill/>
        </p:spPr>
      </p:pic>
      <p:pic>
        <p:nvPicPr>
          <p:cNvPr id="13313" name="Picture 1" descr="C:\Users\User\Desktop\ФОТО\P1000753 - коп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4857760"/>
            <a:ext cx="2238391" cy="1678793"/>
          </a:xfrm>
          <a:prstGeom prst="rect">
            <a:avLst/>
          </a:prstGeom>
          <a:noFill/>
        </p:spPr>
      </p:pic>
      <p:pic>
        <p:nvPicPr>
          <p:cNvPr id="13314" name="Picture 2" descr="\\10.10.0.1\обмен\ВСЕ ФОТО\Первомайское\виды Первомайского\фото\P100062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0"/>
            <a:ext cx="2419298" cy="1814474"/>
          </a:xfrm>
          <a:prstGeom prst="rect">
            <a:avLst/>
          </a:prstGeom>
          <a:noFill/>
        </p:spPr>
      </p:pic>
      <p:graphicFrame>
        <p:nvGraphicFramePr>
          <p:cNvPr id="13" name="Диаграмма 12"/>
          <p:cNvGraphicFramePr/>
          <p:nvPr/>
        </p:nvGraphicFramePr>
        <p:xfrm>
          <a:off x="2714612" y="1643050"/>
          <a:ext cx="4598756" cy="3390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29256" y="2143116"/>
            <a:ext cx="3500462" cy="228601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6 дошкольных                  учреждений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9 общеобразовательных учреждений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3 учреждения     дополнительного      образования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\\10.10.0.121\Share\ЭКОНОМИСТЫ\фото\вместе мы росс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2214578" cy="1471129"/>
          </a:xfrm>
          <a:prstGeom prst="rect">
            <a:avLst/>
          </a:prstGeom>
          <a:noFill/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3000364" cy="1693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Выноска со стрелкой вправо 5"/>
          <p:cNvSpPr/>
          <p:nvPr/>
        </p:nvSpPr>
        <p:spPr bwMode="auto">
          <a:xfrm>
            <a:off x="2357422" y="1714488"/>
            <a:ext cx="4929222" cy="1198275"/>
          </a:xfrm>
          <a:prstGeom prst="rightArrowCallout">
            <a:avLst>
              <a:gd name="adj1" fmla="val 80343"/>
              <a:gd name="adj2" fmla="val 48832"/>
              <a:gd name="adj3" fmla="val 1217"/>
              <a:gd name="adj4" fmla="val 99721"/>
            </a:avLst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defRPr/>
            </a:pPr>
            <a:r>
              <a:rPr lang="ru-RU" sz="16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Библиотечное обслуживание населения района</a:t>
            </a:r>
          </a:p>
          <a:p>
            <a:pPr marL="342900" indent="-342900">
              <a:defRPr/>
            </a:pPr>
            <a:r>
              <a:rPr lang="ru-RU" sz="1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 </a:t>
            </a:r>
            <a:r>
              <a:rPr lang="ru-RU" sz="1600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20 библиотек, объединённых </a:t>
            </a:r>
            <a:r>
              <a:rPr lang="ru-RU" sz="1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</a:p>
          <a:p>
            <a:pPr marL="342900" indent="-342900">
              <a:defRPr/>
            </a:pPr>
            <a:r>
              <a:rPr lang="ru-RU" sz="1600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Централизованную  библиотечную систему  Первомайского района</a:t>
            </a:r>
            <a:r>
              <a:rPr lang="ru-RU" sz="1600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u="sng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14290"/>
            <a:ext cx="2857520" cy="56598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Культура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7" name="Выноска со стрелкой вправо 6"/>
          <p:cNvSpPr/>
          <p:nvPr/>
        </p:nvSpPr>
        <p:spPr bwMode="auto">
          <a:xfrm>
            <a:off x="214282" y="3143248"/>
            <a:ext cx="5143536" cy="1857387"/>
          </a:xfrm>
          <a:prstGeom prst="rightArrowCallout">
            <a:avLst>
              <a:gd name="adj1" fmla="val 97070"/>
              <a:gd name="adj2" fmla="val 48832"/>
              <a:gd name="adj3" fmla="val 0"/>
              <a:gd name="adj4" fmla="val 100000"/>
            </a:avLst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defRPr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u="sng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Культурно-досуговую</a:t>
            </a:r>
            <a:r>
              <a:rPr lang="ru-RU" sz="16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</a:t>
            </a:r>
          </a:p>
          <a:p>
            <a:pPr marL="342900" indent="-342900">
              <a:defRPr/>
            </a:pPr>
            <a:r>
              <a:rPr lang="ru-RU" sz="1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600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учреждения </a:t>
            </a:r>
            <a:r>
              <a:rPr lang="ru-RU" sz="1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клубного </a:t>
            </a:r>
            <a:r>
              <a:rPr lang="ru-RU" sz="1600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типа, </a:t>
            </a:r>
            <a:endParaRPr lang="ru-RU" sz="1600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defRPr/>
            </a:pP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объединенных</a:t>
            </a:r>
            <a:r>
              <a:rPr lang="ru-RU" sz="1600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Централизованную клубную систему Первомайского района.</a:t>
            </a:r>
            <a:endParaRPr lang="ru-RU" sz="1600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defRPr/>
            </a:pPr>
            <a:r>
              <a:rPr lang="ru-RU" sz="1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В районе работают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600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коллектива</a:t>
            </a:r>
            <a:endParaRPr lang="ru-RU" sz="1600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defRPr/>
            </a:pPr>
            <a:r>
              <a:rPr lang="ru-RU" sz="1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художественной самодеятельности, носящих</a:t>
            </a:r>
          </a:p>
          <a:p>
            <a:pPr marL="342900" indent="-342900">
              <a:defRPr/>
            </a:pPr>
            <a:r>
              <a:rPr lang="ru-RU" sz="16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звание «Народный</a:t>
            </a:r>
            <a:r>
              <a:rPr lang="ru-RU" sz="1600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u="sng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User\Desktop\ФОТО\Пышк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3942" y="285728"/>
            <a:ext cx="1807812" cy="242889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Выноска со стрелкой вправо 7"/>
          <p:cNvSpPr/>
          <p:nvPr/>
        </p:nvSpPr>
        <p:spPr bwMode="auto">
          <a:xfrm>
            <a:off x="2928926" y="5500702"/>
            <a:ext cx="3071834" cy="857256"/>
          </a:xfrm>
          <a:prstGeom prst="rightArrowCallout">
            <a:avLst>
              <a:gd name="adj1" fmla="val 100000"/>
              <a:gd name="adj2" fmla="val 50000"/>
              <a:gd name="adj3" fmla="val 157"/>
              <a:gd name="adj4" fmla="val 93552"/>
            </a:avLst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defRPr/>
            </a:pPr>
            <a:endParaRPr lang="ru-RU" sz="1600" b="1" u="sng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defRPr/>
            </a:pPr>
            <a:r>
              <a:rPr lang="ru-RU" sz="1600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краеведческий музей</a:t>
            </a:r>
            <a:endParaRPr lang="ru-RU" sz="1600" u="sng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86050" y="857232"/>
            <a:ext cx="407196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Всего расходы на 2019 год                       36 391,3 тыс. рублей</a:t>
            </a:r>
            <a:endParaRPr lang="ru-RU" sz="1700" dirty="0">
              <a:solidFill>
                <a:srgbClr val="002060"/>
              </a:solidFill>
            </a:endParaRPr>
          </a:p>
        </p:txBody>
      </p:sp>
      <p:pic>
        <p:nvPicPr>
          <p:cNvPr id="32776" name="Picture 8" descr="\\10.10.0.1\обмен\ВСЕ ФОТО\Первомайское\виды Первомайского\SDC103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929198"/>
            <a:ext cx="2428892" cy="182167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Picture 14" descr="http://obraz-asino.ru/media/moderator/Archive2014/47/morozi/fir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4698000"/>
            <a:ext cx="2943781" cy="216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aphicFrame>
        <p:nvGraphicFramePr>
          <p:cNvPr id="16" name="Диаграмма 15"/>
          <p:cNvGraphicFramePr/>
          <p:nvPr/>
        </p:nvGraphicFramePr>
        <p:xfrm>
          <a:off x="4849683" y="2571744"/>
          <a:ext cx="4294317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\\10.10.0.1\обмен\ВСЕ ФОТО\Фото для мониторинга\Фото для программы\фото 26 августа 2008\P10006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661282"/>
            <a:ext cx="2928958" cy="21967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6511925" cy="557223"/>
          </a:xfrm>
        </p:spPr>
        <p:txBody>
          <a:bodyPr/>
          <a:lstStyle/>
          <a:p>
            <a:pPr algn="ctr">
              <a:buNone/>
            </a:pPr>
            <a:r>
              <a:rPr lang="ru-RU" sz="2500" dirty="0" smtClean="0">
                <a:solidFill>
                  <a:srgbClr val="0070C0"/>
                </a:solidFill>
              </a:rPr>
              <a:t>Социальная политика</a:t>
            </a:r>
            <a:endParaRPr lang="ru-RU" sz="25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928670"/>
            <a:ext cx="3357586" cy="1000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Ремонт жилья участникам и инвалидам ВОВ, труженикам тыла, вдовам участников ВОВ – 200,0 тыс. рублей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2214554"/>
            <a:ext cx="3357586" cy="1000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Субсидии на улучшение жилищных условий молодых семей –               592,7 тыс. рублей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3643314"/>
            <a:ext cx="3357586" cy="1357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Субсидии гражданам,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проживающим в сельской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местности, в том числе молодых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семей и молодых специалистов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на улучшение жилищных условий –    1 087,2 тыс. рублей 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1000108"/>
            <a:ext cx="3357586" cy="1000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Предоставление жилых помещений детям –сиротам и детям, оставшимся без попечения родителей – 5284,5 тыс. рублей 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8" name="Picture 5" descr="http://s3.stc.all.kpcdn.net/f/4/image/37/92/929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500570"/>
            <a:ext cx="30702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/>
        </p:nvGraphicFramePr>
        <p:xfrm>
          <a:off x="0" y="1928802"/>
          <a:ext cx="5572133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6511925" cy="628661"/>
          </a:xfrm>
        </p:spPr>
        <p:txBody>
          <a:bodyPr/>
          <a:lstStyle/>
          <a:p>
            <a:pPr algn="ctr">
              <a:buNone/>
            </a:pPr>
            <a:r>
              <a:rPr lang="ru-RU" sz="2500" dirty="0" smtClean="0">
                <a:solidFill>
                  <a:srgbClr val="0070C0"/>
                </a:solidFill>
              </a:rPr>
              <a:t>Физическая культура и спорт</a:t>
            </a:r>
            <a:endParaRPr lang="ru-RU" sz="2500" dirty="0">
              <a:solidFill>
                <a:srgbClr val="0070C0"/>
              </a:solidFill>
            </a:endParaRPr>
          </a:p>
        </p:txBody>
      </p:sp>
      <p:pic>
        <p:nvPicPr>
          <p:cNvPr id="4" name="Picture 4" descr="\\10.10.0.121\Share\ЭКОНОМИСТЫ\фото\стадион березов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643446"/>
            <a:ext cx="3301981" cy="18573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1000108"/>
            <a:ext cx="5929354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Всего расходы на 2019 год 654,9 тыс. рублей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4817" name="Picture 1" descr="\\10.10.0.1\обмен\ВСЕ ФОТО\муниципальные игры 23.04.2016\Новая папка\DSC_0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4643446"/>
            <a:ext cx="2857520" cy="1905013"/>
          </a:xfrm>
          <a:prstGeom prst="rect">
            <a:avLst/>
          </a:prstGeom>
          <a:noFill/>
        </p:spPr>
      </p:pic>
      <p:pic>
        <p:nvPicPr>
          <p:cNvPr id="13313" name="Picture 1" descr="\\10.10.0.1\обмен\ВСЕ ФОТО\приезд губернатора\1ea520d43e6a74cd58c54de18d1ab13d_lg50d0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857760"/>
            <a:ext cx="2378075" cy="1666875"/>
          </a:xfrm>
          <a:prstGeom prst="rect">
            <a:avLst/>
          </a:prstGeom>
          <a:noFill/>
        </p:spPr>
      </p:pic>
      <p:pic>
        <p:nvPicPr>
          <p:cNvPr id="13315" name="Picture 3" descr="http://per-dschool.edu.tomsk.ru/wp-content/uploads/2017/12/IMG_1349-150x1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357298"/>
            <a:ext cx="2071702" cy="2071702"/>
          </a:xfrm>
          <a:prstGeom prst="rect">
            <a:avLst/>
          </a:prstGeom>
          <a:noFill/>
        </p:spPr>
      </p:pic>
      <p:pic>
        <p:nvPicPr>
          <p:cNvPr id="13317" name="Picture 5" descr="http://per-dschool.edu.tomsk.ru/wp-content/uploads/2017/04/IMG_0263-150x1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1785926"/>
            <a:ext cx="2071702" cy="2071702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/>
        </p:nvGraphicFramePr>
        <p:xfrm>
          <a:off x="2143108" y="1500174"/>
          <a:ext cx="6502400" cy="3101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Национальная экономика</a:t>
            </a:r>
            <a:endParaRPr lang="ru-RU" sz="2400" dirty="0"/>
          </a:p>
        </p:txBody>
      </p:sp>
      <p:pic>
        <p:nvPicPr>
          <p:cNvPr id="1026" name="Picture 2" descr="\\10.10.0.121\Share\ЭКОНОМИСТЫ\фото сх\DSCN0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4714884"/>
            <a:ext cx="2357454" cy="1768017"/>
          </a:xfrm>
          <a:prstGeom prst="rect">
            <a:avLst/>
          </a:prstGeom>
          <a:noFill/>
        </p:spPr>
      </p:pic>
      <p:pic>
        <p:nvPicPr>
          <p:cNvPr id="1027" name="Picture 3" descr="\\10.10.0.121\Share\ЭКОНОМИСТЫ\фото сх\DSCN1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214422"/>
            <a:ext cx="2786082" cy="2089474"/>
          </a:xfrm>
          <a:prstGeom prst="rect">
            <a:avLst/>
          </a:prstGeom>
          <a:noFill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/>
          <a:srcRect l="3297" t="3458" r="10223" b="7936"/>
          <a:stretch>
            <a:fillRect/>
          </a:stretch>
        </p:blipFill>
        <p:spPr bwMode="auto">
          <a:xfrm>
            <a:off x="5500694" y="3357562"/>
            <a:ext cx="326231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/>
          <p:nvPr/>
        </p:nvGraphicFramePr>
        <p:xfrm>
          <a:off x="0" y="2214554"/>
          <a:ext cx="6146800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85786" y="1285860"/>
            <a:ext cx="3857652" cy="5715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Всего расходы на 2019 год </a:t>
            </a:r>
            <a:r>
              <a:rPr lang="ru-RU" sz="1600" dirty="0" smtClean="0">
                <a:solidFill>
                  <a:srgbClr val="002060"/>
                </a:solidFill>
              </a:rPr>
              <a:t>                    18 907,5 </a:t>
            </a:r>
            <a:r>
              <a:rPr lang="ru-RU" sz="1600" dirty="0" smtClean="0">
                <a:solidFill>
                  <a:srgbClr val="002060"/>
                </a:solidFill>
              </a:rPr>
              <a:t>тыс. рублей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1071546"/>
            <a:ext cx="2643206" cy="2093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6511925" cy="428652"/>
          </a:xfrm>
        </p:spPr>
        <p:txBody>
          <a:bodyPr>
            <a:normAutofit fontScale="9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2500" dirty="0" smtClean="0">
                <a:solidFill>
                  <a:srgbClr val="0070C0"/>
                </a:solidFill>
              </a:rPr>
              <a:t>Сельское хозяйство</a:t>
            </a:r>
            <a:endParaRPr lang="ru-RU" sz="25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142984"/>
            <a:ext cx="2214578" cy="1357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Повышение продуктивности в молочном скотоводстве – 9 046,2 тыс. руб.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5357826"/>
            <a:ext cx="2714644" cy="1285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Содействие достижению целевых показателей региональных программ развития агропромышленного комплекса – 1,7 тыс. руб.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357826"/>
            <a:ext cx="2571768" cy="1285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МП «Программа малого и среднего предпринимательства в Первомайском районе» – 113,5 тыс. руб.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8016" y="1500174"/>
            <a:ext cx="2000264" cy="1285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Поддержка малых форм хозяйствования –       2 407 тыс. руб.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31746" name="Picture 2" descr="C:\Users\User\Desktop\ФОТО\DSC055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9796" y="3214686"/>
            <a:ext cx="2821360" cy="188867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Прямоугольник 10"/>
          <p:cNvSpPr/>
          <p:nvPr/>
        </p:nvSpPr>
        <p:spPr>
          <a:xfrm>
            <a:off x="2071670" y="571480"/>
            <a:ext cx="5715040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Всего расходы  14 897,8 тыс. рублей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2" name="Picture 16" descr="\\Finsrv\обмен\ВСЕ ФОТО\Фото для мониторинга\Фото для программы\сельхоз\На полях Куендата. Июль 2008 г\DSC042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643446"/>
            <a:ext cx="2928958" cy="206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Picture 8" descr="http://www.mcx.ru/_data/news/47C9F278-555E-715F-21CA-7877F18E9B02/838_500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3000372"/>
            <a:ext cx="2571768" cy="17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496"/>
            <a:ext cx="2928957" cy="2171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vdmst.ru/wp-content/uploads/2016/05/paz_32053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857628"/>
            <a:ext cx="3714776" cy="2724411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928662" y="285728"/>
            <a:ext cx="2857519" cy="628661"/>
          </a:xfrm>
          <a:prstGeom prst="rect">
            <a:avLst/>
          </a:prstGeom>
        </p:spPr>
        <p:txBody>
          <a:bodyPr/>
          <a:lstStyle/>
          <a:p>
            <a:pPr marL="319088" marR="0" lvl="0" indent="-3190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Дорожный фонд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857232"/>
            <a:ext cx="3786214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Всего расходов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2 352,5 тыс. рублей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 cstate="print"/>
          <a:srcRect l="3297" t="3458" r="10223" b="7936"/>
          <a:stretch>
            <a:fillRect/>
          </a:stretch>
        </p:blipFill>
        <p:spPr bwMode="auto">
          <a:xfrm>
            <a:off x="500034" y="1714488"/>
            <a:ext cx="3786214" cy="1838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572132" y="285728"/>
            <a:ext cx="2857519" cy="500066"/>
          </a:xfrm>
          <a:prstGeom prst="rect">
            <a:avLst/>
          </a:prstGeom>
        </p:spPr>
        <p:txBody>
          <a:bodyPr/>
          <a:lstStyle/>
          <a:p>
            <a:pPr marL="319088" marR="0" lvl="0" indent="-3190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D77C01"/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Транспорт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857232"/>
            <a:ext cx="3143272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Всего расходов 1 100 тыс. рублей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85852" y="3857628"/>
            <a:ext cx="2286016" cy="92869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содержание дорог местного значения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3504" y="1928802"/>
            <a:ext cx="3857652" cy="214314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Возмещения недополученных доходов перевозчикам, осуществляющим регулярные пассажирские перевозки на территории Первомайского района, возникающих в результате небольшой интенсивности пассажирских потоков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214546" y="3429000"/>
            <a:ext cx="484632" cy="478342"/>
          </a:xfrm>
          <a:prstGeom prst="down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715140" y="1571612"/>
            <a:ext cx="484632" cy="478342"/>
          </a:xfrm>
          <a:prstGeom prst="down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4357694"/>
            <a:ext cx="3071834" cy="2301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Загнутый угол 9"/>
          <p:cNvSpPr/>
          <p:nvPr/>
        </p:nvSpPr>
        <p:spPr>
          <a:xfrm>
            <a:off x="3286116" y="2071678"/>
            <a:ext cx="2714644" cy="1928826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Коммунальное хозяйство</a:t>
            </a: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Организация утилизации и переработки бытовых промышленных отходов – 200,0 тыс. рублей</a:t>
            </a: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214282" y="1857364"/>
            <a:ext cx="2357454" cy="2571768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Жилищное хозяйство</a:t>
            </a:r>
          </a:p>
          <a:p>
            <a:pPr algn="ctr"/>
            <a:endParaRPr lang="ru-RU" sz="2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Создание условий для управления многоквартирными домами- 10,1 тыс. рублей</a:t>
            </a:r>
            <a:r>
              <a:rPr lang="ru-RU" sz="1400" dirty="0" smtClean="0"/>
              <a:t> </a:t>
            </a: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Уплата взносов на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капитальный ремонт муниципального жилищного фонда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– 9,9 тыс. рублей</a:t>
            </a: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300669" y="1510835"/>
            <a:ext cx="462717" cy="61708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662326">
            <a:off x="6066296" y="1430886"/>
            <a:ext cx="462717" cy="64671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rot="2320008">
            <a:off x="2393354" y="1421320"/>
            <a:ext cx="462717" cy="73472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600" dirty="0" smtClean="0"/>
              <a:t> </a:t>
            </a:r>
            <a:r>
              <a:rPr lang="ru-RU" sz="2600" dirty="0" smtClean="0">
                <a:solidFill>
                  <a:srgbClr val="0070C0"/>
                </a:solidFill>
              </a:rPr>
              <a:t>Жилищно-коммунальное  хозяйство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1071546"/>
            <a:ext cx="5715040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Всего расходы  320,0 тыс. рублей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6286512" y="2071678"/>
            <a:ext cx="2500330" cy="1714512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endParaRPr lang="ru-RU" sz="1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</a:rPr>
              <a:t>Благоустройство</a:t>
            </a: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dirty="0" smtClean="0">
                <a:solidFill>
                  <a:srgbClr val="002060"/>
                </a:solidFill>
              </a:rPr>
              <a:t>МП «Благоустройство территории Первомайского района» – 100,0 тыс. рублей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4396976"/>
            <a:ext cx="3071834" cy="2303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357158" y="1357298"/>
          <a:ext cx="8358246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85720" y="142852"/>
            <a:ext cx="8686800" cy="841248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600" b="0" i="0" u="none" strike="noStrike" kern="1200" cap="all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динамика доходов консолидированного бюджета Первомайского</a:t>
            </a:r>
            <a:r>
              <a:rPr kumimoji="0" lang="ru-RU" sz="2600" b="0" i="0" u="none" strike="noStrike" kern="1200" cap="all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района</a:t>
            </a:r>
            <a:endParaRPr kumimoji="0" lang="ru-RU" sz="2600" b="0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User\Desktop\ФОТО\535_3509 - копия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5500694" y="1571612"/>
            <a:ext cx="3384550" cy="5080000"/>
          </a:xfrm>
          <a:prstGeom prst="rect">
            <a:avLst/>
          </a:prstGeom>
          <a:noFill/>
        </p:spPr>
      </p:pic>
      <p:pic>
        <p:nvPicPr>
          <p:cNvPr id="5" name="Picture 3" descr="\\10.10.0.158\share\ФЭУ\Чернаков А\Паспрт\Фото для мониторинга\Фото для программы\Герб\карта района красочная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12766" b="12766"/>
          <a:stretch>
            <a:fillRect/>
          </a:stretch>
        </p:blipFill>
        <p:spPr bwMode="auto">
          <a:xfrm>
            <a:off x="0" y="1428736"/>
            <a:ext cx="587536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383538" cy="500066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Первомайский район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786446" y="1643050"/>
            <a:ext cx="3143272" cy="2643206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Территория – 15,5 тыс. кв. км.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Численность населения на 01.01.2018 – 16,764 тыс. чел.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Сельских поселений -6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Населенных пунктов -44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\\10.10.0.1\обмен\Экономический отдел\туризм\фото\P1000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286256"/>
            <a:ext cx="3143273" cy="23574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2" name="Picture 4" descr="\\10.10.0.1\обмен\Экономический отдел\туризм\фото\IMG_13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14290"/>
            <a:ext cx="4214816" cy="274503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Овал 4"/>
          <p:cNvSpPr/>
          <p:nvPr/>
        </p:nvSpPr>
        <p:spPr>
          <a:xfrm>
            <a:off x="714348" y="3000372"/>
            <a:ext cx="7643866" cy="1071570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Спасибо за внимание!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4286256"/>
            <a:ext cx="3617802" cy="2286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6572296" cy="857256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Что такое бюджет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000108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ru-RU" b="1" dirty="0" smtClean="0">
                <a:solidFill>
                  <a:srgbClr val="006666"/>
                </a:solidFill>
              </a:rPr>
              <a:t>Бюджет – </a:t>
            </a:r>
            <a:r>
              <a:rPr lang="ru-RU" dirty="0" smtClean="0">
                <a:solidFill>
                  <a:srgbClr val="006666"/>
                </a:solidFill>
              </a:rPr>
              <a:t>это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lang="ru-RU" dirty="0">
              <a:solidFill>
                <a:srgbClr val="006666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71472" y="3714752"/>
            <a:ext cx="3714776" cy="1714512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Если доходов больше, чем расходов, возникаем </a:t>
            </a:r>
            <a:r>
              <a:rPr lang="ru-RU" sz="1600" dirty="0" err="1" smtClean="0">
                <a:solidFill>
                  <a:srgbClr val="002060"/>
                </a:solidFill>
              </a:rPr>
              <a:t>профицит</a:t>
            </a:r>
            <a:r>
              <a:rPr lang="ru-RU" sz="1600" dirty="0" smtClean="0">
                <a:solidFill>
                  <a:srgbClr val="002060"/>
                </a:solidFill>
              </a:rPr>
              <a:t> бюджета (можно накапливать резервы, погашать имеющиеся долги) 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143504" y="3714752"/>
            <a:ext cx="3643338" cy="1714512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Если расходов больше, чем доходов, возникает дефицит бюджета (необходимы источники  покрытия дефицита, можно например использовать остатки средств или привлечь средства в долг) 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2" name="Блок-схема: магнитный диск 11"/>
          <p:cNvSpPr/>
          <p:nvPr/>
        </p:nvSpPr>
        <p:spPr>
          <a:xfrm>
            <a:off x="1071538" y="1857364"/>
            <a:ext cx="1214446" cy="1785950"/>
          </a:xfrm>
          <a:prstGeom prst="flowChartMagneticDis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Доходы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2714612" y="2500306"/>
            <a:ext cx="1214446" cy="114300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Расходы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" name="Блок-схема: магнитный диск 14"/>
          <p:cNvSpPr/>
          <p:nvPr/>
        </p:nvSpPr>
        <p:spPr>
          <a:xfrm>
            <a:off x="7072330" y="1928802"/>
            <a:ext cx="1285884" cy="171451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Расходы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Блок-схема: магнитный диск 15"/>
          <p:cNvSpPr/>
          <p:nvPr/>
        </p:nvSpPr>
        <p:spPr>
          <a:xfrm>
            <a:off x="5572132" y="2500306"/>
            <a:ext cx="1143008" cy="1143008"/>
          </a:xfrm>
          <a:prstGeom prst="flowChartMagneticDisk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Доходы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5643578"/>
            <a:ext cx="8715436" cy="92867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Сбалансированность</a:t>
            </a:r>
            <a:r>
              <a:rPr lang="ru-RU" dirty="0" smtClean="0">
                <a:solidFill>
                  <a:srgbClr val="002060"/>
                </a:solidFill>
              </a:rPr>
              <a:t> бюджета по доходам и расходам – основополагающее требование, предъявляемое к органам, составляющим и утверждающим бюджет.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42976" y="285729"/>
            <a:ext cx="7175351" cy="1000132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Бюджетная система Первомайского района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43042" y="2786058"/>
            <a:ext cx="2357454" cy="121444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Бюджет Первомайского района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29256" y="2786058"/>
            <a:ext cx="2643206" cy="121444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Свод бюджетов сельских поселений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29124" y="1357298"/>
            <a:ext cx="3714776" cy="10001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Консолидированный бюджет Первомайского района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>
            <a:endCxn id="4" idx="0"/>
          </p:cNvCxnSpPr>
          <p:nvPr/>
        </p:nvCxnSpPr>
        <p:spPr>
          <a:xfrm rot="10800000" flipV="1">
            <a:off x="2821770" y="2357430"/>
            <a:ext cx="1893107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5" idx="0"/>
          </p:cNvCxnSpPr>
          <p:nvPr/>
        </p:nvCxnSpPr>
        <p:spPr>
          <a:xfrm>
            <a:off x="5429256" y="2357430"/>
            <a:ext cx="1321603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0" y="4429132"/>
            <a:ext cx="1714480" cy="14287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Бюджет Комсомольского сельского поселения</a:t>
            </a:r>
          </a:p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428728" y="5429264"/>
            <a:ext cx="1795474" cy="14287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Бюджет </a:t>
            </a:r>
            <a:r>
              <a:rPr lang="ru-RU" sz="1400" dirty="0" err="1" smtClean="0">
                <a:solidFill>
                  <a:schemeClr val="tx2">
                    <a:lumMod val="10000"/>
                  </a:schemeClr>
                </a:solidFill>
              </a:rPr>
              <a:t>Куяновского</a:t>
            </a:r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 сельского поселения</a:t>
            </a:r>
          </a:p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429124" y="5572140"/>
            <a:ext cx="1928826" cy="12858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Бюджет Первомайского сельского поселения</a:t>
            </a:r>
          </a:p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929322" y="4429132"/>
            <a:ext cx="1857388" cy="12858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Бюджет </a:t>
            </a:r>
            <a:r>
              <a:rPr lang="ru-RU" sz="1400" dirty="0" err="1" smtClean="0">
                <a:solidFill>
                  <a:schemeClr val="tx2">
                    <a:lumMod val="10000"/>
                  </a:schemeClr>
                </a:solidFill>
              </a:rPr>
              <a:t>Сергеевского</a:t>
            </a:r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 сельского поселения</a:t>
            </a:r>
          </a:p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358082" y="5429264"/>
            <a:ext cx="1785918" cy="121442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Бюджет </a:t>
            </a:r>
            <a:r>
              <a:rPr lang="ru-RU" sz="1400" dirty="0" err="1" smtClean="0">
                <a:solidFill>
                  <a:schemeClr val="tx2">
                    <a:lumMod val="10000"/>
                  </a:schemeClr>
                </a:solidFill>
              </a:rPr>
              <a:t>Улу-Юльского</a:t>
            </a:r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 сельского поселения</a:t>
            </a:r>
          </a:p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cxnSp>
        <p:nvCxnSpPr>
          <p:cNvPr id="25" name="Прямая соединительная линия 24"/>
          <p:cNvCxnSpPr>
            <a:endCxn id="21" idx="0"/>
          </p:cNvCxnSpPr>
          <p:nvPr/>
        </p:nvCxnSpPr>
        <p:spPr>
          <a:xfrm rot="16200000" flipH="1">
            <a:off x="7233059" y="4411282"/>
            <a:ext cx="1428758" cy="607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0800000" flipV="1">
            <a:off x="1571606" y="4000503"/>
            <a:ext cx="4357716" cy="857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 flipV="1">
            <a:off x="2643174" y="4000504"/>
            <a:ext cx="3500462" cy="15001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0800000" flipV="1">
            <a:off x="4572002" y="4000503"/>
            <a:ext cx="1857386" cy="1000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5" idx="2"/>
          </p:cNvCxnSpPr>
          <p:nvPr/>
        </p:nvCxnSpPr>
        <p:spPr>
          <a:xfrm rot="5400000">
            <a:off x="5304240" y="4054083"/>
            <a:ext cx="1500198" cy="13930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6929456" y="4214818"/>
            <a:ext cx="500064" cy="71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3071802" y="4572008"/>
            <a:ext cx="1643074" cy="14287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Бюджет </a:t>
            </a:r>
            <a:r>
              <a:rPr lang="ru-RU" sz="1400" dirty="0" err="1" smtClean="0">
                <a:solidFill>
                  <a:schemeClr val="tx2">
                    <a:lumMod val="10000"/>
                  </a:schemeClr>
                </a:solidFill>
              </a:rPr>
              <a:t>Новомариинского</a:t>
            </a:r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</a:rPr>
              <a:t> сельского поселения</a:t>
            </a:r>
          </a:p>
          <a:p>
            <a:pPr algn="ctr"/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8194" name="Picture 2" descr="https://www.kadr1.ru/%D1%83%D0%BF%D1%80%D0%B0%D0%B2%D0%BB%D1%8F%D1%82%D1%8C%20%D1%84%D0%B8%D0%BD%D0%B0%D0%BD%D1%81%D0%B0%D0%BC%D0%B8%20%D1%82%D1%80%D0%B5%D0%BD%D0%B8%D0%BD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2714644" cy="18486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1428736"/>
            <a:ext cx="7715304" cy="835460"/>
          </a:xfrm>
          <a:prstGeom prst="roundRect">
            <a:avLst/>
          </a:prstGeo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	</a:t>
            </a:r>
          </a:p>
          <a:p>
            <a:pPr algn="just"/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	Проект районного бюджета составляется и утверждается на один год и основывается на:</a:t>
            </a:r>
          </a:p>
          <a:p>
            <a:pPr algn="just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072493" cy="684848"/>
          </a:xfrm>
        </p:spPr>
        <p:txBody>
          <a:bodyPr/>
          <a:lstStyle/>
          <a:p>
            <a:pPr algn="ctr">
              <a:buNone/>
            </a:pPr>
            <a:r>
              <a:rPr lang="ru-RU" sz="3000" dirty="0" smtClean="0">
                <a:solidFill>
                  <a:srgbClr val="002060"/>
                </a:solidFill>
              </a:rPr>
              <a:t>Основы составления проекта бюджета</a:t>
            </a:r>
            <a:endParaRPr lang="ru-RU" sz="3000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4414" y="2285992"/>
            <a:ext cx="6929486" cy="785818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Послании Президента Российской Федерации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4414" y="3357562"/>
            <a:ext cx="6929486" cy="785818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Прогнозе социально-экономического развития Первомайского района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4500570"/>
            <a:ext cx="6929486" cy="785818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Основных направлениях бюджетной и налоговой политики в Первомайском районе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14414" y="5715016"/>
            <a:ext cx="6929486" cy="785818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Муниципальных программ Первомайского района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001056" cy="1024118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Основные этапы бюджетного процесса  Первомайском районе 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4612" y="1357298"/>
            <a:ext cx="6143668" cy="7143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</a:rPr>
              <a:t>Разрабатывается проект основных направлений бюджетной и  налоговой политики на очередной финансовый год </a:t>
            </a:r>
            <a:endParaRPr 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6050" y="2214554"/>
            <a:ext cx="6072230" cy="64294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</a:rPr>
              <a:t>Определяется объем доходов (без учета областных и федеральных средств) и расходов, объем и перечень дополнительных расходов </a:t>
            </a:r>
            <a:endParaRPr 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6050" y="3000372"/>
            <a:ext cx="6072230" cy="571504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/>
            <a:r>
              <a:rPr lang="ru-RU" altLang="ru-RU" sz="1400" dirty="0" smtClean="0">
                <a:solidFill>
                  <a:schemeClr val="bg2">
                    <a:lumMod val="10000"/>
                  </a:schemeClr>
                </a:solidFill>
              </a:rPr>
              <a:t>Формирование проекта решения о бюджете</a:t>
            </a:r>
            <a:endParaRPr lang="ru-RU" alt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86050" y="3714752"/>
            <a:ext cx="6072230" cy="571504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/>
            <a:r>
              <a:rPr lang="ru-RU" altLang="ru-RU" sz="1400" dirty="0" smtClean="0">
                <a:solidFill>
                  <a:schemeClr val="bg2">
                    <a:lumMod val="10000"/>
                  </a:schemeClr>
                </a:solidFill>
              </a:rPr>
              <a:t>Принятие бюджета в первом чтении (вносится на Думу до 15 ноября)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4429132"/>
            <a:ext cx="6072230" cy="571504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ru-RU" altLang="ru-RU" sz="1400" dirty="0" smtClean="0">
                <a:solidFill>
                  <a:schemeClr val="bg2">
                    <a:lumMod val="10000"/>
                  </a:schemeClr>
                </a:solidFill>
              </a:rPr>
              <a:t>Публичные слушания по проекту бюджета</a:t>
            </a:r>
            <a:endParaRPr lang="ru-RU" alt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5143512"/>
            <a:ext cx="6072230" cy="571504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/>
            <a:r>
              <a:rPr lang="ru-RU" altLang="ru-RU" sz="1400" dirty="0" smtClean="0">
                <a:solidFill>
                  <a:schemeClr val="bg2">
                    <a:lumMod val="10000"/>
                  </a:schemeClr>
                </a:solidFill>
              </a:rPr>
              <a:t>Работа согласительной комиссии по доработке проекта бюджета</a:t>
            </a:r>
            <a:endParaRPr lang="ru-RU" alt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00034" y="1428736"/>
            <a:ext cx="1500198" cy="857256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Сентябрь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500034" y="2643182"/>
            <a:ext cx="1500198" cy="100013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Октябрь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500034" y="4143380"/>
            <a:ext cx="1500198" cy="928694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Ноябрь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500034" y="5429264"/>
            <a:ext cx="1500198" cy="928694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Декабрь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86050" y="6000768"/>
            <a:ext cx="6072230" cy="571504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ru-RU" altLang="ru-RU" sz="1400" dirty="0" smtClean="0">
                <a:solidFill>
                  <a:schemeClr val="bg2">
                    <a:lumMod val="10000"/>
                  </a:schemeClr>
                </a:solidFill>
              </a:rPr>
              <a:t>Рассмотрение проекта бюджета во втором чтении. </a:t>
            </a:r>
          </a:p>
          <a:p>
            <a:pPr eaLnBrk="1" hangingPunct="1"/>
            <a:r>
              <a:rPr lang="ru-RU" altLang="ru-RU" sz="1400" dirty="0" smtClean="0">
                <a:solidFill>
                  <a:schemeClr val="bg2">
                    <a:lumMod val="10000"/>
                  </a:schemeClr>
                </a:solidFill>
              </a:rPr>
              <a:t>Утверждение бюджета на очередной финансовый год</a:t>
            </a:r>
            <a:endParaRPr lang="ru-RU" alt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2000232" y="1714488"/>
            <a:ext cx="71438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000232" y="2000240"/>
            <a:ext cx="714380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7" idx="1"/>
          </p:cNvCxnSpPr>
          <p:nvPr/>
        </p:nvCxnSpPr>
        <p:spPr>
          <a:xfrm>
            <a:off x="2071670" y="3143248"/>
            <a:ext cx="714380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8" idx="1"/>
          </p:cNvCxnSpPr>
          <p:nvPr/>
        </p:nvCxnSpPr>
        <p:spPr>
          <a:xfrm flipV="1">
            <a:off x="2000232" y="4000504"/>
            <a:ext cx="785818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9" idx="1"/>
          </p:cNvCxnSpPr>
          <p:nvPr/>
        </p:nvCxnSpPr>
        <p:spPr>
          <a:xfrm>
            <a:off x="2000232" y="4643446"/>
            <a:ext cx="785818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10" idx="1"/>
          </p:cNvCxnSpPr>
          <p:nvPr/>
        </p:nvCxnSpPr>
        <p:spPr>
          <a:xfrm flipV="1">
            <a:off x="2000232" y="5429264"/>
            <a:ext cx="785818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000232" y="6072206"/>
            <a:ext cx="785818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142984"/>
            <a:ext cx="8072494" cy="5000660"/>
          </a:xfrm>
          <a:ln>
            <a:noFill/>
          </a:ln>
        </p:spPr>
        <p:txBody>
          <a:bodyPr>
            <a:normAutofit lnSpcReduction="10000"/>
          </a:bodyPr>
          <a:lstStyle/>
          <a:p>
            <a:pPr algn="just"/>
            <a:r>
              <a:rPr lang="ru-RU" sz="1600" b="1" u="sng" dirty="0" smtClean="0">
                <a:solidFill>
                  <a:schemeClr val="bg2">
                    <a:lumMod val="10000"/>
                  </a:schemeClr>
                </a:solidFill>
              </a:rPr>
              <a:t>За счет средств бюджета муниципального образования «Первомайский район»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Обеспечивается деятельность 31 муниципального учреждения, в т. ч. учреждений образования, культуры, органов местного самоуправления и пр.;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Предоставляются меры социальной поддержки;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Осуществляется дорожная деятельность в отношении автомобильных дорог</a:t>
            </a:r>
          </a:p>
          <a:p>
            <a:pPr algn="just"/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 местного значения в границах муниципального района;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Обеспечиваются условия для развития физической культуры, массового спорта;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Оказывается государственная поддержка сельскому хозяйству;</a:t>
            </a:r>
          </a:p>
          <a:p>
            <a:pPr algn="l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Осуществляются мероприятия по развитию малого и среднего предпринимательства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</a:rPr>
              <a:t>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Предоставляется финансовая помощь сельским поселениям Первомайского района;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Осуществляются другие мероприятия, необходимые для социально – экономического</a:t>
            </a:r>
          </a:p>
          <a:p>
            <a:pPr algn="just"/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</a:rPr>
              <a:t>развития Первомайского района.</a:t>
            </a:r>
          </a:p>
          <a:p>
            <a:pPr algn="ctr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</a:rPr>
              <a:t>Все это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– 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</a:rPr>
              <a:t>расходные обязательства муниципального образования </a:t>
            </a:r>
          </a:p>
          <a:p>
            <a:pPr algn="ctr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</a:rPr>
              <a:t>                «Первомайский район»</a:t>
            </a:r>
            <a:endParaRPr lang="ru-RU" sz="1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86742" cy="928694"/>
          </a:xfrm>
        </p:spPr>
        <p:txBody>
          <a:bodyPr/>
          <a:lstStyle/>
          <a:p>
            <a:pPr algn="ctr">
              <a:buNone/>
            </a:pPr>
            <a:r>
              <a:rPr lang="ru-RU" sz="2300" dirty="0" smtClean="0">
                <a:solidFill>
                  <a:srgbClr val="0070C0"/>
                </a:solidFill>
                <a:cs typeface="Times New Roman" pitchFamily="18" charset="0"/>
              </a:rPr>
              <a:t>Для чего необходим бюджет Первомайскому району? </a:t>
            </a:r>
            <a:endParaRPr lang="ru-RU" sz="2300" dirty="0">
              <a:solidFill>
                <a:srgbClr val="0070C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428728" y="4357694"/>
            <a:ext cx="7572428" cy="4286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l"/>
            <a:r>
              <a:rPr lang="ru-RU" sz="1400" i="1" dirty="0" smtClean="0">
                <a:solidFill>
                  <a:srgbClr val="002060"/>
                </a:solidFill>
              </a:rPr>
              <a:t>Повышение эффективности бюджетных расходов</a:t>
            </a:r>
            <a:endParaRPr lang="ru-RU" sz="1400" i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43998" cy="11134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Цели и задачи бюджетной и налоговой </a:t>
            </a:r>
            <a:b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2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политики на 2019 год</a:t>
            </a:r>
            <a:endParaRPr lang="ru-RU" sz="25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44" y="928670"/>
            <a:ext cx="8858312" cy="10001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solidFill>
                  <a:schemeClr val="bg2">
                    <a:lumMod val="10000"/>
                  </a:schemeClr>
                </a:solidFill>
              </a:rPr>
              <a:t>Цель: Обеспечение долгосрочной сбалансированности и устойчивости муниципальной финансовой системы района</a:t>
            </a:r>
          </a:p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Сохранение финансовой устойчивости района, повышение уровня собираемости собственных доходов местного бюджета</a:t>
            </a:r>
            <a:endParaRPr lang="ru-RU" sz="1600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3857628"/>
            <a:ext cx="7572428" cy="4286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2060"/>
                </a:solidFill>
              </a:rPr>
              <a:t>Повышение эффективности реализуемых муниципальных программ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9" name="Текст 7"/>
          <p:cNvSpPr txBox="1">
            <a:spLocks/>
          </p:cNvSpPr>
          <p:nvPr/>
        </p:nvSpPr>
        <p:spPr bwMode="auto">
          <a:xfrm>
            <a:off x="1428728" y="4857760"/>
            <a:ext cx="7572428" cy="50006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</a:pPr>
            <a:r>
              <a:rPr lang="ru-RU" sz="1400" i="1" dirty="0" smtClean="0">
                <a:solidFill>
                  <a:srgbClr val="002060"/>
                </a:solidFill>
              </a:rPr>
              <a:t>Определение приоритетных направлений и целей использования финансовых ресурсов в условиях режима экономии бюджетных средств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Текст 7"/>
          <p:cNvSpPr txBox="1">
            <a:spLocks/>
          </p:cNvSpPr>
          <p:nvPr/>
        </p:nvSpPr>
        <p:spPr bwMode="auto">
          <a:xfrm>
            <a:off x="1428728" y="5500702"/>
            <a:ext cx="7572428" cy="50006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</a:pPr>
            <a:r>
              <a:rPr lang="ru-RU" sz="1400" i="1" dirty="0" smtClean="0">
                <a:solidFill>
                  <a:srgbClr val="002060"/>
                </a:solidFill>
              </a:rPr>
              <a:t>Обеспечение открытости бюджетных процедур для населения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7"/>
          <p:cNvSpPr txBox="1">
            <a:spLocks/>
          </p:cNvSpPr>
          <p:nvPr/>
        </p:nvSpPr>
        <p:spPr bwMode="auto">
          <a:xfrm>
            <a:off x="1428728" y="6143644"/>
            <a:ext cx="7572428" cy="50006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D77C01"/>
              </a:buClr>
              <a:buSzPct val="130000"/>
            </a:pPr>
            <a:r>
              <a:rPr lang="ru-RU" sz="1400" i="1" dirty="0" smtClean="0">
                <a:solidFill>
                  <a:srgbClr val="002060"/>
                </a:solidFill>
              </a:rPr>
              <a:t>Поддержание сбалансированности местных бюджетов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214282" y="3571876"/>
            <a:ext cx="1214446" cy="84182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728" y="3071810"/>
            <a:ext cx="7572428" cy="64294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2060"/>
                </a:solidFill>
              </a:rPr>
              <a:t>обеспечению полноты и своевременности поступлений доходов бюджета, по предотвращению фактов выдачи заработной платы ниже прожиточного минимума, сокращения объемов "теневой" экономической деятельности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728" y="2500306"/>
            <a:ext cx="7572428" cy="4286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2060"/>
                </a:solidFill>
              </a:rPr>
              <a:t>обеспечение повышения эффективности использования земельных ресурсов (в том числе посредством </a:t>
            </a:r>
            <a:r>
              <a:rPr lang="ru-RU" sz="1400" dirty="0" err="1" smtClean="0">
                <a:solidFill>
                  <a:srgbClr val="002060"/>
                </a:solidFill>
              </a:rPr>
              <a:t>Геоинформационной</a:t>
            </a:r>
            <a:r>
              <a:rPr lang="ru-RU" sz="1400" dirty="0" smtClean="0">
                <a:solidFill>
                  <a:srgbClr val="002060"/>
                </a:solidFill>
              </a:rPr>
              <a:t> системы (РГИС)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28728" y="2000240"/>
            <a:ext cx="7500990" cy="4286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2060"/>
                </a:solidFill>
              </a:rPr>
              <a:t>формирование и реализация плана мероприятий по увеличению налоговых и неналоговых доходов бюджета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6">
      <a:dk1>
        <a:srgbClr val="F9D9AB"/>
      </a:dk1>
      <a:lt1>
        <a:sysClr val="window" lastClr="FFFFFF"/>
      </a:lt1>
      <a:dk2>
        <a:srgbClr val="FCECD5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3CC5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5757</TotalTime>
  <Words>1768</Words>
  <Application>Microsoft Office PowerPoint</Application>
  <PresentationFormat>Экран (4:3)</PresentationFormat>
  <Paragraphs>425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Трек</vt:lpstr>
      <vt:lpstr>Проект бюджета муниципального образования  «Первомайский район»  на 2019 год </vt:lpstr>
      <vt:lpstr>Уважаемые жители Первомайского района! </vt:lpstr>
      <vt:lpstr>Первомайский район</vt:lpstr>
      <vt:lpstr>Что такое бюджет</vt:lpstr>
      <vt:lpstr>Бюджетная система Первомайского района</vt:lpstr>
      <vt:lpstr>Основы составления проекта бюджета</vt:lpstr>
      <vt:lpstr>Основные этапы бюджетного процесса  Первомайском районе </vt:lpstr>
      <vt:lpstr>Для чего необходим бюджет Первомайскому району? </vt:lpstr>
      <vt:lpstr>Цели и задачи бюджетной и налоговой  политики на 2019 год</vt:lpstr>
      <vt:lpstr>Основные характеристики бюджета Первомайского района на 2019 год</vt:lpstr>
      <vt:lpstr> 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Расходы бюджета Первомайского района на социальную сферу  </vt:lpstr>
      <vt:lpstr>Образование </vt:lpstr>
      <vt:lpstr>Культура</vt:lpstr>
      <vt:lpstr>Социальная политика</vt:lpstr>
      <vt:lpstr>Физическая культура и спорт</vt:lpstr>
      <vt:lpstr>Национальная экономика</vt:lpstr>
      <vt:lpstr> Сельское хозяйство</vt:lpstr>
      <vt:lpstr>Слайд 27</vt:lpstr>
      <vt:lpstr> Жилищно-коммунальное  хозяйство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«Бюджет для граждан» представляет собой отдельный аналитический документ, составляемый на регулярной основе, который должен содержать основные положения проекта решения о бюджете в доступной и понятной форме.   Перед Вами «Бюджет для граждан», который познакомит вас с основными положениями проекта бюджета на 2014 год и на 2015-2016 годы. Что такое «Бюджет для граждан􀂪? Граждане — и как налогоплательщики, и как потребители общественных благ —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dc:title>
  <dc:creator>Интант</dc:creator>
  <cp:lastModifiedBy>User</cp:lastModifiedBy>
  <cp:revision>613</cp:revision>
  <dcterms:created xsi:type="dcterms:W3CDTF">2014-11-10T16:52:44Z</dcterms:created>
  <dcterms:modified xsi:type="dcterms:W3CDTF">2019-02-08T07:44:18Z</dcterms:modified>
</cp:coreProperties>
</file>