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6" r:id="rId2"/>
    <p:sldMasterId id="2147483692" r:id="rId3"/>
  </p:sldMasterIdLst>
  <p:notesMasterIdLst>
    <p:notesMasterId r:id="rId12"/>
  </p:notesMasterIdLst>
  <p:sldIdLst>
    <p:sldId id="268" r:id="rId4"/>
    <p:sldId id="293" r:id="rId5"/>
    <p:sldId id="311" r:id="rId6"/>
    <p:sldId id="309" r:id="rId7"/>
    <p:sldId id="288" r:id="rId8"/>
    <p:sldId id="301" r:id="rId9"/>
    <p:sldId id="289" r:id="rId10"/>
    <p:sldId id="281" r:id="rId11"/>
  </p:sldIdLst>
  <p:sldSz cx="9144000" cy="5143500" type="screen16x9"/>
  <p:notesSz cx="6858000" cy="9144000"/>
  <p:defaultTextStyle>
    <a:defPPr>
      <a:defRPr lang="ru-RU"/>
    </a:defPPr>
    <a:lvl1pPr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7988" indent="49213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15975" indent="98425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23963" indent="147638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31950" indent="196850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77AD"/>
    <a:srgbClr val="7CA1CE"/>
    <a:srgbClr val="BA9535"/>
    <a:srgbClr val="EDEEEF"/>
    <a:srgbClr val="7A9FCC"/>
    <a:srgbClr val="6977DD"/>
    <a:srgbClr val="CC0000"/>
    <a:srgbClr val="00FF00"/>
    <a:srgbClr val="66FFCC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28" autoAdjust="0"/>
    <p:restoredTop sz="98566" autoAdjust="0"/>
  </p:normalViewPr>
  <p:slideViewPr>
    <p:cSldViewPr snapToGrid="0">
      <p:cViewPr varScale="1">
        <p:scale>
          <a:sx n="121" d="100"/>
          <a:sy n="121" d="100"/>
        </p:scale>
        <p:origin x="-618" y="-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DA6AC70-F375-435D-81B2-32D5C80D25AF}" type="datetimeFigureOut">
              <a:rPr lang="ru-RU"/>
              <a:pPr>
                <a:defRPr/>
              </a:pPr>
              <a:t>20.02.2023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9371160-1113-4F10-A748-763222FD0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9721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988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975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963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1950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BD9D629-D8D4-4273-A069-AA1EFBA74B76}" type="slidenum">
              <a:rPr lang="ru-RU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520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FDCCD-CA06-4007-B744-CC0BE73FF3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2EB19-4E39-45E2-A519-89E891AB82CD}" type="datetime1">
              <a:rPr lang="ru-RU"/>
              <a:pPr>
                <a:defRPr/>
              </a:pPr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E31C6-B326-43E5-BDFD-E47ED39B9AB0}" type="datetime1">
              <a:rPr lang="ru-RU"/>
              <a:pPr>
                <a:defRPr/>
              </a:pPr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48019-D0E6-4FE0-BE73-F909E787E2C3}" type="datetime1">
              <a:rPr lang="ru-RU"/>
              <a:pPr>
                <a:defRPr/>
              </a:pPr>
              <a:t>20.02.2023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DE1F4-16B5-4C03-8819-61334013D6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21033-74AF-49FB-A50E-C52D809EE89E}" type="datetime1">
              <a:rPr lang="ru-RU"/>
              <a:pPr>
                <a:defRPr/>
              </a:pPr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6FCA3-380C-4447-AFE6-420CE8CE96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AB859-8F4D-4692-926E-38CB5ADC51B0}" type="datetime1">
              <a:rPr lang="ru-RU"/>
              <a:pPr>
                <a:defRPr/>
              </a:pPr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48756-9C54-46B8-9015-AA3C68BA42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501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6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8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5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15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7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4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0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237284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9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391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328998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68" y="3844955"/>
            <a:ext cx="923925" cy="282575"/>
          </a:xfrm>
          <a:prstGeom prst="rect">
            <a:avLst/>
          </a:prstGeom>
          <a:noFill/>
        </p:spPr>
        <p:txBody>
          <a:bodyPr lIns="71235" tIns="35618" rIns="71235" bIns="35618"/>
          <a:lstStyle/>
          <a:p>
            <a:pPr defTabSz="81262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1"/>
            <a:ext cx="7632700" cy="3206749"/>
          </a:xfrm>
        </p:spPr>
        <p:txBody>
          <a:bodyPr>
            <a:noAutofit/>
          </a:bodyPr>
          <a:lstStyle>
            <a:lvl1pPr marL="283220" indent="0">
              <a:buFontTx/>
              <a:buNone/>
              <a:defRPr b="1">
                <a:latin typeface="+mj-lt"/>
              </a:defRPr>
            </a:lvl1pPr>
            <a:lvl2pPr marL="280753" indent="2485">
              <a:defRPr>
                <a:latin typeface="+mj-lt"/>
              </a:defRPr>
            </a:lvl2pPr>
            <a:lvl3pPr marL="489767" indent="-202836">
              <a:tabLst/>
              <a:defRPr>
                <a:latin typeface="+mj-lt"/>
              </a:defRPr>
            </a:lvl3pPr>
            <a:lvl4pPr marL="0" indent="280753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2"/>
            <a:ext cx="7548638" cy="946151"/>
          </a:xfrm>
        </p:spPr>
        <p:txBody>
          <a:bodyPr/>
          <a:lstStyle>
            <a:lvl1pPr marL="0" marR="0" indent="0" defTabSz="8126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2EC95-2861-42E5-8236-628A125F571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6934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68" y="3844955"/>
            <a:ext cx="923925" cy="282575"/>
          </a:xfrm>
          <a:prstGeom prst="rect">
            <a:avLst/>
          </a:prstGeom>
          <a:noFill/>
        </p:spPr>
        <p:txBody>
          <a:bodyPr lIns="71235" tIns="35618" rIns="71235" bIns="35618"/>
          <a:lstStyle/>
          <a:p>
            <a:pPr defTabSz="81262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1"/>
            <a:ext cx="7632700" cy="3206749"/>
          </a:xfrm>
        </p:spPr>
        <p:txBody>
          <a:bodyPr>
            <a:noAutofit/>
          </a:bodyPr>
          <a:lstStyle>
            <a:lvl1pPr marL="283220" indent="0">
              <a:buFontTx/>
              <a:buNone/>
              <a:defRPr b="1">
                <a:latin typeface="+mj-lt"/>
              </a:defRPr>
            </a:lvl1pPr>
            <a:lvl2pPr marL="280753" indent="2485">
              <a:defRPr>
                <a:latin typeface="+mj-lt"/>
              </a:defRPr>
            </a:lvl2pPr>
            <a:lvl3pPr marL="489767" indent="-202836">
              <a:tabLst/>
              <a:defRPr>
                <a:latin typeface="+mj-lt"/>
              </a:defRPr>
            </a:lvl3pPr>
            <a:lvl4pPr marL="0" indent="280753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218" y="558801"/>
            <a:ext cx="7632699" cy="946150"/>
          </a:xfrm>
        </p:spPr>
        <p:txBody>
          <a:bodyPr>
            <a:noAutofit/>
          </a:bodyPr>
          <a:lstStyle>
            <a:lvl1pPr marL="0" marR="0" indent="0" defTabSz="8126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0B488-767F-455A-83AB-4E77A512D6B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230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0"/>
            <a:ext cx="7632700" cy="3206749"/>
          </a:xfrm>
        </p:spPr>
        <p:txBody>
          <a:bodyPr>
            <a:noAutofit/>
          </a:bodyPr>
          <a:lstStyle>
            <a:lvl1pPr marL="283220" indent="0">
              <a:buFontTx/>
              <a:buNone/>
              <a:defRPr b="1">
                <a:latin typeface="+mj-lt"/>
              </a:defRPr>
            </a:lvl1pPr>
            <a:lvl2pPr marL="283220" indent="0">
              <a:defRPr>
                <a:latin typeface="+mj-lt"/>
              </a:defRPr>
            </a:lvl2pPr>
            <a:lvl3pPr marL="489767" indent="-202836">
              <a:defRPr>
                <a:latin typeface="+mj-lt"/>
              </a:defRPr>
            </a:lvl3pPr>
            <a:lvl4pPr marL="0" indent="280753">
              <a:defRPr>
                <a:latin typeface="+mj-lt"/>
              </a:defRPr>
            </a:lvl4pPr>
            <a:lvl5pPr marL="111805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8" y="558801"/>
            <a:ext cx="7632699" cy="946150"/>
          </a:xfrm>
        </p:spPr>
        <p:txBody>
          <a:bodyPr>
            <a:noAutofit/>
          </a:bodyPr>
          <a:lstStyle>
            <a:lvl1pPr marL="0" marR="0" indent="0" defTabSz="8126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F833D-0564-4632-A825-8973346DED3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3426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80"/>
            <a:ext cx="7632700" cy="3206749"/>
          </a:xfrm>
        </p:spPr>
        <p:txBody>
          <a:bodyPr>
            <a:noAutofit/>
          </a:bodyPr>
          <a:lstStyle>
            <a:lvl1pPr marL="283220" indent="0">
              <a:buFontTx/>
              <a:buNone/>
              <a:defRPr b="1">
                <a:latin typeface="+mj-lt"/>
              </a:defRPr>
            </a:lvl1pPr>
            <a:lvl2pPr marL="283220" indent="0">
              <a:defRPr>
                <a:latin typeface="+mj-lt"/>
              </a:defRPr>
            </a:lvl2pPr>
            <a:lvl3pPr marL="489767" indent="-202836">
              <a:defRPr>
                <a:latin typeface="+mj-lt"/>
              </a:defRPr>
            </a:lvl3pPr>
            <a:lvl4pPr marL="0" indent="280753">
              <a:defRPr>
                <a:latin typeface="+mj-lt"/>
              </a:defRPr>
            </a:lvl4pPr>
            <a:lvl5pPr marL="111805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18" y="558801"/>
            <a:ext cx="7632699" cy="946150"/>
          </a:xfrm>
        </p:spPr>
        <p:txBody>
          <a:bodyPr>
            <a:noAutofit/>
          </a:bodyPr>
          <a:lstStyle>
            <a:lvl1pPr marL="0" marR="0" indent="0" defTabSz="8126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19BEF-B996-4DB6-B116-63B4603E29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659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63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6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893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52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155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3787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4418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5049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318689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90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DA0AA-7C5A-4C25-AF02-2AEFFFE7C9F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7287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6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315" indent="0">
              <a:buNone/>
              <a:defRPr sz="1800" b="1"/>
            </a:lvl2pPr>
            <a:lvl3pPr marL="812625" indent="0">
              <a:buNone/>
              <a:defRPr sz="1600" b="1"/>
            </a:lvl3pPr>
            <a:lvl4pPr marL="1218932" indent="0">
              <a:buNone/>
              <a:defRPr sz="1400" b="1"/>
            </a:lvl4pPr>
            <a:lvl5pPr marL="1625243" indent="0">
              <a:buNone/>
              <a:defRPr sz="1400" b="1"/>
            </a:lvl5pPr>
            <a:lvl6pPr marL="2031558" indent="0">
              <a:buNone/>
              <a:defRPr sz="1400" b="1"/>
            </a:lvl6pPr>
            <a:lvl7pPr marL="2437876" indent="0">
              <a:buNone/>
              <a:defRPr sz="1400" b="1"/>
            </a:lvl7pPr>
            <a:lvl8pPr marL="2844184" indent="0">
              <a:buNone/>
              <a:defRPr sz="1400" b="1"/>
            </a:lvl8pPr>
            <a:lvl9pPr marL="3250499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56" y="115136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6315" indent="0">
              <a:buNone/>
              <a:defRPr sz="1800" b="1"/>
            </a:lvl2pPr>
            <a:lvl3pPr marL="812625" indent="0">
              <a:buNone/>
              <a:defRPr sz="1600" b="1"/>
            </a:lvl3pPr>
            <a:lvl4pPr marL="1218932" indent="0">
              <a:buNone/>
              <a:defRPr sz="1400" b="1"/>
            </a:lvl4pPr>
            <a:lvl5pPr marL="1625243" indent="0">
              <a:buNone/>
              <a:defRPr sz="1400" b="1"/>
            </a:lvl5pPr>
            <a:lvl6pPr marL="2031558" indent="0">
              <a:buNone/>
              <a:defRPr sz="1400" b="1"/>
            </a:lvl6pPr>
            <a:lvl7pPr marL="2437876" indent="0">
              <a:buNone/>
              <a:defRPr sz="1400" b="1"/>
            </a:lvl7pPr>
            <a:lvl8pPr marL="2844184" indent="0">
              <a:buNone/>
              <a:defRPr sz="1400" b="1"/>
            </a:lvl8pPr>
            <a:lvl9pPr marL="3250499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5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5271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FDCCD-CA06-4007-B744-CC0BE73FF3B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5469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5453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31" y="20481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3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6315" indent="0">
              <a:buNone/>
              <a:defRPr sz="1100"/>
            </a:lvl2pPr>
            <a:lvl3pPr marL="812625" indent="0">
              <a:buNone/>
              <a:defRPr sz="900"/>
            </a:lvl3pPr>
            <a:lvl4pPr marL="1218932" indent="0">
              <a:buNone/>
              <a:defRPr sz="800"/>
            </a:lvl4pPr>
            <a:lvl5pPr marL="1625243" indent="0">
              <a:buNone/>
              <a:defRPr sz="800"/>
            </a:lvl5pPr>
            <a:lvl6pPr marL="2031558" indent="0">
              <a:buNone/>
              <a:defRPr sz="800"/>
            </a:lvl6pPr>
            <a:lvl7pPr marL="2437876" indent="0">
              <a:buNone/>
              <a:defRPr sz="800"/>
            </a:lvl7pPr>
            <a:lvl8pPr marL="2844184" indent="0">
              <a:buNone/>
              <a:defRPr sz="800"/>
            </a:lvl8pPr>
            <a:lvl9pPr marL="325049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637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6315" indent="0">
              <a:buNone/>
              <a:defRPr sz="2500"/>
            </a:lvl2pPr>
            <a:lvl3pPr marL="812625" indent="0">
              <a:buNone/>
              <a:defRPr sz="2100"/>
            </a:lvl3pPr>
            <a:lvl4pPr marL="1218932" indent="0">
              <a:buNone/>
              <a:defRPr sz="1800"/>
            </a:lvl4pPr>
            <a:lvl5pPr marL="1625243" indent="0">
              <a:buNone/>
              <a:defRPr sz="1800"/>
            </a:lvl5pPr>
            <a:lvl6pPr marL="2031558" indent="0">
              <a:buNone/>
              <a:defRPr sz="1800"/>
            </a:lvl6pPr>
            <a:lvl7pPr marL="2437876" indent="0">
              <a:buNone/>
              <a:defRPr sz="1800"/>
            </a:lvl7pPr>
            <a:lvl8pPr marL="2844184" indent="0">
              <a:buNone/>
              <a:defRPr sz="1800"/>
            </a:lvl8pPr>
            <a:lvl9pPr marL="3250499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6315" indent="0">
              <a:buNone/>
              <a:defRPr sz="1100"/>
            </a:lvl2pPr>
            <a:lvl3pPr marL="812625" indent="0">
              <a:buNone/>
              <a:defRPr sz="900"/>
            </a:lvl3pPr>
            <a:lvl4pPr marL="1218932" indent="0">
              <a:buNone/>
              <a:defRPr sz="800"/>
            </a:lvl4pPr>
            <a:lvl5pPr marL="1625243" indent="0">
              <a:buNone/>
              <a:defRPr sz="800"/>
            </a:lvl5pPr>
            <a:lvl6pPr marL="2031558" indent="0">
              <a:buNone/>
              <a:defRPr sz="800"/>
            </a:lvl6pPr>
            <a:lvl7pPr marL="2437876" indent="0">
              <a:buNone/>
              <a:defRPr sz="800"/>
            </a:lvl7pPr>
            <a:lvl8pPr marL="2844184" indent="0">
              <a:buNone/>
              <a:defRPr sz="800"/>
            </a:lvl8pPr>
            <a:lvl9pPr marL="325049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DE1F4-16B5-4C03-8819-61334013D6A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2181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6FCA3-380C-4447-AFE6-420CE8CE96E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055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2EC95-2861-42E5-8236-628A125F57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48756-9C54-46B8-9015-AA3C68BA429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513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656489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928741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2EC95-2861-42E5-8236-628A125F571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3843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0B488-767F-455A-83AB-4E77A512D6B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7381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F833D-0564-4632-A825-8973346DED3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3954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19BEF-B996-4DB6-B116-63B4603E29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3315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358036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DA0AA-7C5A-4C25-AF02-2AEFFFE7C9F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4812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61867-E31F-4D98-9E47-7BAFB52E037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867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0B488-767F-455A-83AB-4E77A512D6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FDCCD-CA06-4007-B744-CC0BE73FF3B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5120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2EB19-4E39-45E2-A519-89E891AB82C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3848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E31C6-B326-43E5-BDFD-E47ED39B9AB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6859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48019-D0E6-4FE0-BE73-F909E787E2C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DE1F4-16B5-4C03-8819-61334013D6A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9038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21033-74AF-49FB-A50E-C52D809EE89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6FCA3-380C-4447-AFE6-420CE8CE96E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6628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AB859-8F4D-4692-926E-38CB5ADC51B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48756-9C54-46B8-9015-AA3C68BA429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734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F833D-0564-4632-A825-8973346DED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19BEF-B996-4DB6-B116-63B4603E29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DA0AA-7C5A-4C25-AF02-2AEFFFE7C9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61867-E31F-4D98-9E47-7BAFB52E0372}" type="datetime1">
              <a:rPr lang="ru-RU"/>
              <a:pPr>
                <a:defRPr/>
              </a:pPr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9365DB-9FF9-4B59-895B-2D1F1D9C774B}" type="datetime1">
              <a:rPr lang="ru-RU"/>
              <a:pPr>
                <a:defRPr/>
              </a:pPr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8" y="4398963"/>
            <a:ext cx="504825" cy="51276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A10ECF49-00F3-49F7-BE3D-ABC364A41D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61" r:id="rId13"/>
    <p:sldLayoutId id="2147483662" r:id="rId14"/>
    <p:sldLayoutId id="2147483663" r:id="rId15"/>
  </p:sldLayoutIdLst>
  <p:hf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indent="280988" algn="just" defTabSz="815975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algn="l" defTabSz="8159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30"/>
            <a:ext cx="763270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269" tIns="40635" rIns="81269" bIns="406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1"/>
            <a:ext cx="76327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269" tIns="40635" rIns="81269" bIns="406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93"/>
            <a:ext cx="2133600" cy="274637"/>
          </a:xfrm>
          <a:prstGeom prst="rect">
            <a:avLst/>
          </a:prstGeom>
        </p:spPr>
        <p:txBody>
          <a:bodyPr vert="horz" lIns="81269" tIns="40635" rIns="81269" bIns="40635" rtlCol="0" anchor="ctr"/>
          <a:lstStyle>
            <a:lvl1pPr algn="l" defTabSz="812625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93"/>
            <a:ext cx="2895600" cy="274637"/>
          </a:xfrm>
          <a:prstGeom prst="rect">
            <a:avLst/>
          </a:prstGeom>
        </p:spPr>
        <p:txBody>
          <a:bodyPr vert="horz" lIns="81269" tIns="40635" rIns="81269" bIns="40635" rtlCol="0" anchor="ctr"/>
          <a:lstStyle>
            <a:lvl1pPr algn="ctr" defTabSz="812625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68" y="4398963"/>
            <a:ext cx="504825" cy="512762"/>
          </a:xfrm>
          <a:prstGeom prst="rect">
            <a:avLst/>
          </a:prstGeom>
        </p:spPr>
        <p:txBody>
          <a:bodyPr vert="horz" lIns="81269" tIns="40635" rIns="81269" bIns="40635" rtlCol="0" anchor="ctr"/>
          <a:lstStyle>
            <a:lvl1pPr algn="ctr" defTabSz="812625" fontAlgn="auto">
              <a:lnSpc>
                <a:spcPts val="1877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A10ECF49-00F3-49F7-BE3D-ABC364A41D5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61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</p:sldLayoutIdLst>
  <p:hf hdr="0" ftr="0" dt="0"/>
  <p:txStyles>
    <p:titleStyle>
      <a:lvl1pPr algn="l" defTabSz="812305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230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230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230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230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5148" algn="l" defTabSz="81230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0289" algn="l" defTabSz="81230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65434" algn="l" defTabSz="81230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0576" algn="l" defTabSz="81230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2879" algn="l" defTabSz="812305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879" algn="l" defTabSz="812305" rtl="0" eaLnBrk="0" fontAlgn="base" hangingPunct="0">
        <a:spcBef>
          <a:spcPct val="20000"/>
        </a:spcBef>
        <a:spcAft>
          <a:spcPct val="0"/>
        </a:spcAft>
        <a:buFont typeface="Arial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4716" indent="-202286" algn="l" defTabSz="81230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indent="279728" algn="just" defTabSz="812305" rtl="0" eaLnBrk="0" fontAlgn="base" hangingPunct="0">
        <a:lnSpc>
          <a:spcPts val="1899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17313" algn="l" defTabSz="81230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34718" indent="-203158" algn="l" defTabSz="81262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41029" indent="-203158" algn="l" defTabSz="81262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47341" indent="-203158" algn="l" defTabSz="81262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53652" indent="-203158" algn="l" defTabSz="81262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262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315" algn="l" defTabSz="81262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625" algn="l" defTabSz="81262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932" algn="l" defTabSz="81262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243" algn="l" defTabSz="81262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1558" algn="l" defTabSz="81262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7876" algn="l" defTabSz="81262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184" algn="l" defTabSz="81262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0499" algn="l" defTabSz="81262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9365DB-9FF9-4B59-895B-2D1F1D9C774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8" y="4398963"/>
            <a:ext cx="504825" cy="51276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A10ECF49-00F3-49F7-BE3D-ABC364A41D5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522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</p:sldLayoutIdLst>
  <p:hf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indent="280988" algn="just" defTabSz="815975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algn="l" defTabSz="8159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391886" y="2919537"/>
            <a:ext cx="8312102" cy="1056369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 переходе с 01.01.2023 на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Единый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Налоговый Счет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2788" y="1924050"/>
            <a:ext cx="7315200" cy="1008063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2988"/>
            <a:r>
              <a:rPr lang="ru-RU" sz="2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ФЕДЕРАЛЬНОЙ</a:t>
            </a:r>
          </a:p>
          <a:p>
            <a:pPr algn="ctr" defTabSz="1042988"/>
            <a:r>
              <a:rPr lang="ru-RU" sz="2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НАЛОГОВОЙ СЛУЖБЫ ПО ТОМСКОЙ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604374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A2EC95-2861-42E5-8236-628A125F5713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3779" y="367862"/>
            <a:ext cx="7960109" cy="4343869"/>
          </a:xfrm>
        </p:spPr>
        <p:txBody>
          <a:bodyPr/>
          <a:lstStyle/>
          <a:p>
            <a:pPr marL="889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srgbClr val="FF0000"/>
              </a:solidFill>
            </a:endParaRPr>
          </a:p>
          <a:p>
            <a:pPr marL="889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14.07.2022 № 263-ФЗ</a:t>
            </a:r>
          </a:p>
          <a:p>
            <a:pPr marL="889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9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налоговый платёж (ЕНП)	</a:t>
            </a:r>
          </a:p>
          <a:p>
            <a:pPr marL="625475" indent="-268288" algn="just">
              <a:spcBef>
                <a:spcPts val="0"/>
              </a:spcBef>
              <a:spcAft>
                <a:spcPts val="600"/>
              </a:spcAft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	это денежные средства, перечисленные для исполнения совокупной обязанности</a:t>
            </a:r>
          </a:p>
          <a:p>
            <a:pPr marL="88900">
              <a:lnSpc>
                <a:spcPct val="90000"/>
              </a:lnSpc>
              <a:spcBef>
                <a:spcPts val="0"/>
              </a:spcBef>
            </a:pP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налоговый счет (ЕНС)	</a:t>
            </a:r>
          </a:p>
          <a:p>
            <a:pPr marL="625475" indent="-268288">
              <a:spcBef>
                <a:spcPts val="0"/>
              </a:spcBef>
              <a:spcAft>
                <a:spcPts val="600"/>
              </a:spcAft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	это форма учета денежных средств, перечисленных в качестве ЕНП</a:t>
            </a:r>
          </a:p>
          <a:p>
            <a:pPr marL="88900">
              <a:lnSpc>
                <a:spcPct val="90000"/>
              </a:lnSpc>
              <a:spcBef>
                <a:spcPts val="0"/>
              </a:spcBef>
            </a:pP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Сальдо ЕНС</a:t>
            </a:r>
          </a:p>
          <a:p>
            <a:pPr marL="625475" indent="-268288" algn="just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	это разница между совокупной обязанностью и перечисленными в качестве ЕНП денежными средствами</a:t>
            </a:r>
          </a:p>
          <a:p>
            <a:pPr marL="625475" indent="-268288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ru-RU" sz="1600" dirty="0"/>
          </a:p>
          <a:p>
            <a:pPr marL="625475" indent="-268288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ru-RU" sz="1600" dirty="0"/>
          </a:p>
          <a:p>
            <a:pPr marL="625475" indent="-268288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ru-RU" sz="1600" dirty="0"/>
          </a:p>
          <a:p>
            <a:pPr marL="625475" indent="-268288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ru-RU" sz="16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" t="41910" r="8507" b="22546"/>
          <a:stretch>
            <a:fillRect/>
          </a:stretch>
        </p:blipFill>
        <p:spPr bwMode="auto">
          <a:xfrm>
            <a:off x="1355971" y="3178833"/>
            <a:ext cx="5881591" cy="137160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A2EC95-2861-42E5-8236-628A125F5713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Содержимое 6" descr="ENS-Pic-0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78368" y="285750"/>
            <a:ext cx="3924300" cy="4571999"/>
          </a:xfrm>
        </p:spPr>
      </p:pic>
      <p:sp>
        <p:nvSpPr>
          <p:cNvPr id="8" name="Прямоугольник 7"/>
          <p:cNvSpPr/>
          <p:nvPr/>
        </p:nvSpPr>
        <p:spPr>
          <a:xfrm>
            <a:off x="400051" y="542925"/>
            <a:ext cx="401955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Для чего нужен ЕНС?</a:t>
            </a:r>
          </a:p>
          <a:p>
            <a:endParaRPr lang="ru-RU" dirty="0"/>
          </a:p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Платить налоги просто и без ошибок:</a:t>
            </a:r>
          </a:p>
          <a:p>
            <a:pPr algn="ctr"/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 один платеж в месяц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 универсальные реквизиты для всех налогов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 отсутствие ошибочных платежей</a:t>
            </a: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 экономия времени и трудозатрат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3D7E11A3-FBC2-42F7-8380-8013D6681354}"/>
              </a:ext>
            </a:extLst>
          </p:cNvPr>
          <p:cNvSpPr/>
          <p:nvPr/>
        </p:nvSpPr>
        <p:spPr>
          <a:xfrm>
            <a:off x="4572000" y="3454716"/>
            <a:ext cx="1959429" cy="48583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22106D80-44C2-49DF-BE9C-39A621FC8C4F}"/>
              </a:ext>
            </a:extLst>
          </p:cNvPr>
          <p:cNvSpPr/>
          <p:nvPr/>
        </p:nvSpPr>
        <p:spPr>
          <a:xfrm>
            <a:off x="4624251" y="2418262"/>
            <a:ext cx="1959429" cy="93889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41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9"/>
          <p:cNvSpPr>
            <a:spLocks noGrp="1"/>
          </p:cNvSpPr>
          <p:nvPr>
            <p:ph type="title"/>
          </p:nvPr>
        </p:nvSpPr>
        <p:spPr>
          <a:xfrm>
            <a:off x="441964" y="457277"/>
            <a:ext cx="8079110" cy="631478"/>
          </a:xfrm>
        </p:spPr>
        <p:txBody>
          <a:bodyPr/>
          <a:lstStyle/>
          <a:p>
            <a:pPr algn="ctr" defTabSz="812625"/>
            <a:r>
              <a:rPr lang="ru-RU" sz="2400" kern="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Распределение единого налогового платежа</a:t>
            </a:r>
          </a:p>
        </p:txBody>
      </p:sp>
      <p:sp>
        <p:nvSpPr>
          <p:cNvPr id="20483" name="Номер слайда 5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15975" fontAlgn="base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defRPr/>
            </a:pPr>
            <a:fld id="{F3742A40-ADD6-4C20-9481-C6F97B89927E}" type="slidenum">
              <a:rPr lang="ru-RU">
                <a:solidFill>
                  <a:prstClr val="white"/>
                </a:solidFill>
              </a:rPr>
              <a:pPr defTabSz="815975" fontAlgn="base">
                <a:lnSpc>
                  <a:spcPts val="1875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1" t="23685" r="38785" b="51689"/>
          <a:stretch>
            <a:fillRect/>
          </a:stretch>
        </p:blipFill>
        <p:spPr bwMode="auto">
          <a:xfrm>
            <a:off x="3592014" y="1598193"/>
            <a:ext cx="1777988" cy="880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7778" y1="66901" x2="96944" y2="64085"/>
                        <a14:foregroundMark x1="71944" y1="53521" x2="66667" y2="60211"/>
                        <a14:foregroundMark x1="2778" y1="59859" x2="28611" y2="64085"/>
                        <a14:foregroundMark x1="61944" y1="76761" x2="83056" y2="77817"/>
                        <a14:foregroundMark x1="75278" y1="71127" x2="78333" y2="70070"/>
                        <a14:foregroundMark x1="5278" y1="41901" x2="24444" y2="232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41" y="1581516"/>
            <a:ext cx="1430138" cy="1128220"/>
          </a:xfrm>
          <a:prstGeom prst="rect">
            <a:avLst/>
          </a:prstGeom>
          <a:ln>
            <a:solidFill>
              <a:srgbClr val="EDEEEF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055078" y="1869527"/>
            <a:ext cx="661630" cy="36239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ЕНП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394" y="1363998"/>
            <a:ext cx="1294654" cy="143030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514583" y="1962442"/>
            <a:ext cx="650811" cy="14709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НДС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61917" y="2079151"/>
            <a:ext cx="650811" cy="21937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НДФЛ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82691" y="2490893"/>
            <a:ext cx="441961" cy="21708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СВ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2244271" y="1708155"/>
            <a:ext cx="1063266" cy="370997"/>
          </a:xfrm>
          <a:prstGeom prst="rightArrow">
            <a:avLst/>
          </a:prstGeom>
          <a:solidFill>
            <a:srgbClr val="BA953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FF00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5570636" y="1724931"/>
            <a:ext cx="1063266" cy="370997"/>
          </a:xfrm>
          <a:prstGeom prst="rightArrow">
            <a:avLst/>
          </a:prstGeom>
          <a:solidFill>
            <a:srgbClr val="BA953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FF00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18704" y="2312295"/>
            <a:ext cx="914400" cy="48201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ПЕРЕЧИСЛЕНИЕ (ЕНП)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ДЕНЕЖНЫХ СРЕДСТВ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</a:t>
            </a:r>
            <a:r>
              <a:rPr kumimoji="0" lang="ru-RU" sz="900" b="1" i="0" u="none" strike="noStrike" kern="1200" cap="none" spc="0" normalizeH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ЕНС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77934" y="2251373"/>
            <a:ext cx="1048445" cy="6216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РАСПРЕДЕЛЕНИЕ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ДЕНЕЖНЫХ СРЕДСТВ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 СУЩЕСТВУЮЩИМ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БЮДЖЕТАМ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53036" y="3118851"/>
            <a:ext cx="2050514" cy="94365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1-я очередь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недоимка</a:t>
            </a:r>
            <a:r>
              <a:rPr lang="ru-RU" sz="15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–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начиная </a:t>
            </a:r>
            <a:b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 наиболее раннего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момента ее выявления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75375" y="2938791"/>
            <a:ext cx="2131263" cy="126041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2-я очередь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5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налоги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авансы,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страховые взносы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– </a:t>
            </a:r>
            <a:b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момента </a:t>
            </a: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возникновения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обязанности по уплате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38092" y="3061414"/>
            <a:ext cx="2511083" cy="85978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3-я очередь – </a:t>
            </a:r>
            <a:r>
              <a:rPr lang="ru-RU" sz="15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пени</a:t>
            </a: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800" b="1" dirty="0">
              <a:solidFill>
                <a:srgbClr val="FF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4-я очередь – </a:t>
            </a:r>
            <a:r>
              <a:rPr lang="ru-RU" sz="15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проценты</a:t>
            </a: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8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5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5-я очередь – </a:t>
            </a:r>
            <a:r>
              <a:rPr lang="ru-RU" sz="15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штрафы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7098" y="4276833"/>
            <a:ext cx="6185210" cy="48201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Если на дату платежа на ЕНС денег не достаточно, то ЕНП распределится </a:t>
            </a:r>
          </a:p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пропорционально суммам таких обязательств </a:t>
            </a:r>
            <a:r>
              <a:rPr kumimoji="0" lang="ru-RU" sz="1500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(ст. 45 НК РФ)</a:t>
            </a:r>
            <a:endParaRPr kumimoji="0" lang="ru-RU" sz="15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2539" y="4280738"/>
            <a:ext cx="272909" cy="48201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!</a:t>
            </a:r>
            <a:r>
              <a:rPr kumimoji="0" lang="ru-RU" sz="5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5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8351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 txBox="1">
            <a:spLocks/>
          </p:cNvSpPr>
          <p:nvPr/>
        </p:nvSpPr>
        <p:spPr>
          <a:xfrm>
            <a:off x="8402668" y="4398963"/>
            <a:ext cx="504825" cy="512762"/>
          </a:xfrm>
          <a:prstGeom prst="rect">
            <a:avLst/>
          </a:prstGeom>
        </p:spPr>
        <p:txBody>
          <a:bodyPr vert="horz" lIns="81269" tIns="40635" rIns="81269" bIns="40635" rtlCol="0" anchor="ctr"/>
          <a:lstStyle>
            <a:defPPr>
              <a:defRPr lang="ru-RU"/>
            </a:defPPr>
            <a:lvl1pPr algn="l" defTabSz="812625" rtl="0" fontAlgn="auto">
              <a:spcBef>
                <a:spcPts val="0"/>
              </a:spcBef>
              <a:spcAft>
                <a:spcPts val="0"/>
              </a:spcAft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6153" indent="48999" algn="l" defTabSz="81230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812305" indent="97992" algn="l" defTabSz="81230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218455" indent="146977" algn="l" defTabSz="81230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624606" indent="195972" algn="l" defTabSz="81230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75722" algn="l" defTabSz="91028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30862" algn="l" defTabSz="91028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186009" algn="l" defTabSz="91028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41151" algn="l" defTabSz="91028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D6A2EC95-2861-42E5-8236-628A125F5713}" type="slidenum">
              <a:rPr lang="ru-RU" sz="2100" smtClean="0">
                <a:solidFill>
                  <a:prstClr val="white"/>
                </a:solidFill>
              </a:rPr>
              <a:pPr algn="ctr">
                <a:defRPr/>
              </a:pPr>
              <a:t>5</a:t>
            </a:fld>
            <a:endParaRPr lang="ru-RU" sz="2100" dirty="0">
              <a:solidFill>
                <a:prstClr val="white"/>
              </a:solidFill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459379" y="409575"/>
            <a:ext cx="8160746" cy="6000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Сроки уплаты и представления налоговой отчетности</a:t>
            </a:r>
            <a:endParaRPr lang="ru-RU" b="1" kern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0524" y="2390775"/>
            <a:ext cx="7953375" cy="240982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для НДФЛ, который налоговые агенты исчислили и удержали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endParaRPr lang="ru-RU" sz="1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период с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числа прошлого месяца по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число текущего – оплата производится 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позднее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числа текущего месяца;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период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23 по 31 декабря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не позднее последнего рабочего дня календарного года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период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 по 22 января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не позднее 28 января.</a:t>
            </a: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Исключения в переходный период: срок уплаты – </a:t>
            </a:r>
            <a:r>
              <a:rPr lang="ru-RU" sz="1800" b="1" dirty="0">
                <a:solidFill>
                  <a:srgbClr val="C00000"/>
                </a:solidFill>
                <a:latin typeface="+mn-lt"/>
              </a:rPr>
              <a:t>09.01.2023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по СВ фиксированные за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2022 год и НДФЛ с выплат от 30.12.2022, т.к. 31.12.2022 выходной день.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23900" y="971550"/>
            <a:ext cx="7372350" cy="5619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срок сдачи отчетности                           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25 число месяца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04850" y="1724025"/>
            <a:ext cx="7372350" cy="5619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срок уплаты налогов                               </a:t>
            </a:r>
            <a:r>
              <a:rPr lang="ru-RU" sz="2000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28 число месяца</a:t>
            </a:r>
          </a:p>
        </p:txBody>
      </p:sp>
    </p:spTree>
    <p:extLst>
      <p:ext uri="{BB962C8B-B14F-4D97-AF65-F5344CB8AC3E}">
        <p14:creationId xmlns:p14="http://schemas.microsoft.com/office/powerpoint/2010/main" val="3247070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33375" y="885825"/>
            <a:ext cx="7864552" cy="3943350"/>
          </a:xfrm>
        </p:spPr>
        <p:txBody>
          <a:bodyPr/>
          <a:lstStyle/>
          <a:p>
            <a:r>
              <a:rPr lang="ru-RU" sz="1600" dirty="0"/>
              <a:t>			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9289" y="419374"/>
            <a:ext cx="7548638" cy="412748"/>
          </a:xfrm>
        </p:spPr>
        <p:txBody>
          <a:bodyPr/>
          <a:lstStyle/>
          <a:p>
            <a:pPr algn="ctr"/>
            <a:r>
              <a:rPr lang="ru-RU" sz="2400" kern="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Примеры распределения ЕНС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A2EC95-2861-42E5-8236-628A125F5713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2" name="Таблица 12">
            <a:extLst>
              <a:ext uri="{FF2B5EF4-FFF2-40B4-BE49-F238E27FC236}">
                <a16:creationId xmlns:a16="http://schemas.microsoft.com/office/drawing/2014/main" xmlns="" id="{85988BEB-AFA5-47CD-A381-4749AD4B1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287046"/>
              </p:ext>
            </p:extLst>
          </p:nvPr>
        </p:nvGraphicFramePr>
        <p:xfrm>
          <a:off x="444546" y="3026853"/>
          <a:ext cx="6096000" cy="17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376104655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115833103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182844188"/>
                    </a:ext>
                  </a:extLst>
                </a:gridCol>
              </a:tblGrid>
              <a:tr h="5456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Сальдо ЕНС на 28.01.2023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Начислено по сроку 28.01.2022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Распределение ЕНС пропорционально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2628445"/>
                  </a:ext>
                </a:extLst>
              </a:tr>
              <a:tr h="344625">
                <a:tc rowSpan="3"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+100</a:t>
                      </a:r>
                    </a:p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!!! </a:t>
                      </a:r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достаточно  для полной уплаты обязанностей)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НДС - </a:t>
                      </a: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95679117"/>
                  </a:ext>
                </a:extLst>
              </a:tr>
              <a:tr h="344625">
                <a:tc vMerge="1">
                  <a:txBody>
                    <a:bodyPr/>
                    <a:lstStyle/>
                    <a:p>
                      <a:r>
                        <a:rPr lang="ru-RU" dirty="0"/>
                        <a:t>СА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НДФЛ - </a:t>
                      </a: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92918387"/>
                  </a:ext>
                </a:extLst>
              </a:tr>
              <a:tr h="517254">
                <a:tc vMerge="1">
                  <a:txBody>
                    <a:bodyPr/>
                    <a:lstStyle/>
                    <a:p>
                      <a:r>
                        <a:rPr lang="ru-RU" dirty="0"/>
                        <a:t>СВ - 50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 – </a:t>
                      </a: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5496079"/>
                  </a:ext>
                </a:extLst>
              </a:tr>
            </a:tbl>
          </a:graphicData>
        </a:graphic>
      </p:graphicFrame>
      <p:graphicFrame>
        <p:nvGraphicFramePr>
          <p:cNvPr id="15" name="Таблица 12">
            <a:extLst>
              <a:ext uri="{FF2B5EF4-FFF2-40B4-BE49-F238E27FC236}">
                <a16:creationId xmlns:a16="http://schemas.microsoft.com/office/drawing/2014/main" xmlns="" id="{B0E691D8-914B-4A18-A9CC-1D9DDB34C2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657450"/>
              </p:ext>
            </p:extLst>
          </p:nvPr>
        </p:nvGraphicFramePr>
        <p:xfrm>
          <a:off x="444546" y="1014739"/>
          <a:ext cx="6096000" cy="184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376104655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115833103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182844188"/>
                    </a:ext>
                  </a:extLst>
                </a:gridCol>
              </a:tblGrid>
              <a:tr h="31588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Сальдо ЕНС на 28.01.2023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Начислено по сроку 28.01.2022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Распределение ЕНС согласно начислениям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262844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+500</a:t>
                      </a:r>
                    </a:p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(достаточно  для полной уплаты обязанностей)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НДС - </a:t>
                      </a: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9567911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r>
                        <a:rPr lang="ru-RU" dirty="0"/>
                        <a:t>СА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НДФЛ - </a:t>
                      </a: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9291838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r>
                        <a:rPr lang="ru-RU" dirty="0"/>
                        <a:t>СВ - 50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 – </a:t>
                      </a: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5496079"/>
                  </a:ext>
                </a:extLst>
              </a:tr>
            </a:tbl>
          </a:graphicData>
        </a:graphic>
      </p:graphicFrame>
      <p:graphicFrame>
        <p:nvGraphicFramePr>
          <p:cNvPr id="18" name="Таблица 18">
            <a:extLst>
              <a:ext uri="{FF2B5EF4-FFF2-40B4-BE49-F238E27FC236}">
                <a16:creationId xmlns:a16="http://schemas.microsoft.com/office/drawing/2014/main" xmlns="" id="{A37DD128-31DF-4504-A857-646F317D9A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454981"/>
              </p:ext>
            </p:extLst>
          </p:nvPr>
        </p:nvGraphicFramePr>
        <p:xfrm>
          <a:off x="6540547" y="3026853"/>
          <a:ext cx="1657379" cy="17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379">
                  <a:extLst>
                    <a:ext uri="{9D8B030D-6E8A-4147-A177-3AD203B41FA5}">
                      <a16:colId xmlns:a16="http://schemas.microsoft.com/office/drawing/2014/main" xmlns="" val="1706544789"/>
                    </a:ext>
                  </a:extLst>
                </a:gridCol>
              </a:tblGrid>
              <a:tr h="87608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Сальдо на 29.01.2023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68916498"/>
                  </a:ext>
                </a:extLst>
              </a:tr>
              <a:tr h="87608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-100</a:t>
                      </a:r>
                    </a:p>
                    <a:p>
                      <a:pPr algn="ct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(уходит во взыскание)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48670913"/>
                  </a:ext>
                </a:extLst>
              </a:tr>
            </a:tbl>
          </a:graphicData>
        </a:graphic>
      </p:graphicFrame>
      <p:graphicFrame>
        <p:nvGraphicFramePr>
          <p:cNvPr id="20" name="Таблица 18">
            <a:extLst>
              <a:ext uri="{FF2B5EF4-FFF2-40B4-BE49-F238E27FC236}">
                <a16:creationId xmlns:a16="http://schemas.microsoft.com/office/drawing/2014/main" xmlns="" id="{FAA3EBD4-EF2C-40D9-A876-CA33C65458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915132"/>
              </p:ext>
            </p:extLst>
          </p:nvPr>
        </p:nvGraphicFramePr>
        <p:xfrm>
          <a:off x="6540547" y="1014738"/>
          <a:ext cx="1657379" cy="184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379">
                  <a:extLst>
                    <a:ext uri="{9D8B030D-6E8A-4147-A177-3AD203B41FA5}">
                      <a16:colId xmlns:a16="http://schemas.microsoft.com/office/drawing/2014/main" xmlns="" val="1706544789"/>
                    </a:ext>
                  </a:extLst>
                </a:gridCol>
              </a:tblGrid>
              <a:tr h="92202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Сальдо на 29.01.2023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68916498"/>
                  </a:ext>
                </a:extLst>
              </a:tr>
              <a:tr h="92202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+300</a:t>
                      </a:r>
                    </a:p>
                    <a:p>
                      <a:pPr algn="ctr"/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(деньги НП)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48670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7925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 txBox="1">
            <a:spLocks/>
          </p:cNvSpPr>
          <p:nvPr/>
        </p:nvSpPr>
        <p:spPr>
          <a:xfrm>
            <a:off x="8402668" y="4398963"/>
            <a:ext cx="504825" cy="512762"/>
          </a:xfrm>
          <a:prstGeom prst="rect">
            <a:avLst/>
          </a:prstGeom>
        </p:spPr>
        <p:txBody>
          <a:bodyPr vert="horz" lIns="81269" tIns="40635" rIns="81269" bIns="40635" rtlCol="0" anchor="ctr"/>
          <a:lstStyle>
            <a:defPPr>
              <a:defRPr lang="ru-RU"/>
            </a:defPPr>
            <a:lvl1pPr algn="l" defTabSz="812625" rtl="0" fontAlgn="auto">
              <a:spcBef>
                <a:spcPts val="0"/>
              </a:spcBef>
              <a:spcAft>
                <a:spcPts val="0"/>
              </a:spcAft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6153" indent="48999" algn="l" defTabSz="81230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812305" indent="97992" algn="l" defTabSz="81230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218455" indent="146977" algn="l" defTabSz="81230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624606" indent="195972" algn="l" defTabSz="812305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75722" algn="l" defTabSz="91028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30862" algn="l" defTabSz="91028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186009" algn="l" defTabSz="91028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41151" algn="l" defTabSz="910289" rtl="0" eaLnBrk="1" latinLnBrk="0" hangingPunct="1"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D6A2EC95-2861-42E5-8236-628A125F5713}" type="slidenum">
              <a:rPr lang="ru-RU" sz="2100" smtClean="0">
                <a:solidFill>
                  <a:prstClr val="white"/>
                </a:solidFill>
              </a:rPr>
              <a:pPr algn="ctr">
                <a:defRPr/>
              </a:pPr>
              <a:t>7</a:t>
            </a:fld>
            <a:endParaRPr lang="ru-RU" sz="2100" dirty="0">
              <a:solidFill>
                <a:prstClr val="white"/>
              </a:solidFill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397599" y="347117"/>
            <a:ext cx="8078119" cy="47203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257175" algn="l"/>
              </a:tabLst>
            </a:pPr>
            <a:r>
              <a:rPr lang="ru-RU" sz="2400" b="1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Зачеты и Возвраты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876300"/>
            <a:ext cx="8138730" cy="3840082"/>
          </a:xfrm>
        </p:spPr>
        <p:txBody>
          <a:bodyPr/>
          <a:lstStyle/>
          <a:p>
            <a:pPr marL="0" indent="282575" algn="just">
              <a:spcBef>
                <a:spcPts val="600"/>
              </a:spcBef>
              <a:spcAft>
                <a:spcPts val="0"/>
              </a:spcAft>
            </a:pPr>
            <a:r>
              <a:rPr lang="ru-RU" sz="1600" b="0" dirty="0">
                <a:solidFill>
                  <a:srgbClr val="057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 НК РФ налогоплательщик имеет право распорядиться  суммой денежных средств, </a:t>
            </a:r>
            <a:r>
              <a:rPr lang="ru-RU" sz="1600" dirty="0">
                <a:solidFill>
                  <a:srgbClr val="057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формирующих </a:t>
            </a:r>
            <a:r>
              <a:rPr lang="ru-RU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положительное сальдо </a:t>
            </a:r>
            <a:r>
              <a:rPr lang="ru-RU" sz="1600" dirty="0">
                <a:solidFill>
                  <a:srgbClr val="057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его единого налогового счета</a:t>
            </a:r>
            <a:r>
              <a:rPr lang="ru-RU" sz="1600" b="0" dirty="0">
                <a:solidFill>
                  <a:srgbClr val="057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b="0" dirty="0">
                <a:solidFill>
                  <a:srgbClr val="057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путем зачета в счет исполнения обязанности другого лица</a:t>
            </a:r>
          </a:p>
          <a:p>
            <a:pPr marL="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ru-RU" sz="800" b="0" dirty="0">
              <a:solidFill>
                <a:srgbClr val="0577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b="0" dirty="0">
                <a:solidFill>
                  <a:srgbClr val="057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путем зачета в счет исполнения предстоящей обязанности по уплате конкретного налога</a:t>
            </a:r>
          </a:p>
          <a:p>
            <a:pPr marL="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ru-RU" sz="800" b="0" dirty="0">
              <a:solidFill>
                <a:srgbClr val="0577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b="0" dirty="0">
                <a:solidFill>
                  <a:srgbClr val="057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путем зачета в счет исполнения решений налоговых органов </a:t>
            </a:r>
          </a:p>
          <a:p>
            <a:pPr marL="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ru-RU" sz="800" b="0" dirty="0">
              <a:solidFill>
                <a:srgbClr val="0577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b="0" dirty="0">
                <a:solidFill>
                  <a:srgbClr val="057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путем зачета суммы налогов, госпошлины, в отношении уплаты которой судом выдан исполнительный документ, или иных обязанностей, по которым истек срок их взыскания</a:t>
            </a:r>
          </a:p>
          <a:p>
            <a:pPr marL="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ru-RU" sz="800" b="0" dirty="0">
              <a:solidFill>
                <a:srgbClr val="0577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600" b="0" dirty="0">
                <a:solidFill>
                  <a:srgbClr val="0577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путем возврата на расчетный счет</a:t>
            </a:r>
          </a:p>
        </p:txBody>
      </p:sp>
    </p:spTree>
    <p:extLst>
      <p:ext uri="{BB962C8B-B14F-4D97-AF65-F5344CB8AC3E}">
        <p14:creationId xmlns:p14="http://schemas.microsoft.com/office/powerpoint/2010/main" val="2291510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543140" y="2003232"/>
            <a:ext cx="8057720" cy="1137035"/>
          </a:xfrm>
          <a:prstGeom prst="rect">
            <a:avLst/>
          </a:prstGeom>
        </p:spPr>
        <p:txBody>
          <a:bodyPr lIns="91347" tIns="45673" rIns="91347" bIns="45673"/>
          <a:lstStyle>
            <a:lvl1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975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815975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4800" dirty="0"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9353149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3001</TotalTime>
  <Words>407</Words>
  <Application>Microsoft Office PowerPoint</Application>
  <PresentationFormat>Экран (16:9)</PresentationFormat>
  <Paragraphs>113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Тема Office</vt:lpstr>
      <vt:lpstr>1_Тема Office</vt:lpstr>
      <vt:lpstr>2_Тема Office</vt:lpstr>
      <vt:lpstr>О переходе с 01.01.2023 на  Единый Налоговый Счет</vt:lpstr>
      <vt:lpstr>Презентация PowerPoint</vt:lpstr>
      <vt:lpstr>Презентация PowerPoint</vt:lpstr>
      <vt:lpstr>Распределение единого налогового платежа</vt:lpstr>
      <vt:lpstr>Презентация PowerPoint</vt:lpstr>
      <vt:lpstr>Примеры распределения ЕНС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Креславский-Смирнов</dc:creator>
  <cp:lastModifiedBy>Веденькина Елена Владимировна</cp:lastModifiedBy>
  <cp:revision>159</cp:revision>
  <dcterms:created xsi:type="dcterms:W3CDTF">2013-02-06T12:46:19Z</dcterms:created>
  <dcterms:modified xsi:type="dcterms:W3CDTF">2023-02-20T07:34:36Z</dcterms:modified>
</cp:coreProperties>
</file>