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67" autoAdjust="0"/>
    <p:restoredTop sz="86383" autoAdjust="0"/>
  </p:normalViewPr>
  <p:slideViewPr>
    <p:cSldViewPr snapToGrid="0">
      <p:cViewPr varScale="1">
        <p:scale>
          <a:sx n="115" d="100"/>
          <a:sy n="115" d="100"/>
        </p:scale>
        <p:origin x="1098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222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056"/>
          </a:xfrm>
          <a:prstGeom prst="rect">
            <a:avLst/>
          </a:prstGeom>
        </p:spPr>
        <p:txBody>
          <a:bodyPr vert="horz" lIns="91438" tIns="45718" rIns="91438" bIns="45718" rtlCol="0"/>
          <a:lstStyle>
            <a:lvl1pPr algn="l">
              <a:defRPr sz="1200"/>
            </a:lvl1pPr>
          </a:lstStyle>
          <a:p>
            <a:r>
              <a:rPr lang="ru-RU" smtClean="0"/>
              <a:t>Приложение к Решению Думы № __ от 26.10.2017 г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8056"/>
          </a:xfrm>
          <a:prstGeom prst="rect">
            <a:avLst/>
          </a:prstGeom>
        </p:spPr>
        <p:txBody>
          <a:bodyPr vert="horz" lIns="91438" tIns="45718" rIns="91438" bIns="45718" rtlCol="0"/>
          <a:lstStyle>
            <a:lvl1pPr algn="r">
              <a:defRPr sz="1200"/>
            </a:lvl1pPr>
          </a:lstStyle>
          <a:p>
            <a:r>
              <a:rPr lang="ru-RU" smtClean="0"/>
              <a:t>Приложение к Решению Думы № __ от 26.10.2017 г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28586"/>
            <a:ext cx="2945659" cy="498055"/>
          </a:xfrm>
          <a:prstGeom prst="rect">
            <a:avLst/>
          </a:prstGeom>
        </p:spPr>
        <p:txBody>
          <a:bodyPr vert="horz" lIns="91438" tIns="45718" rIns="91438" bIns="45718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4" y="9428586"/>
            <a:ext cx="2945659" cy="498055"/>
          </a:xfrm>
          <a:prstGeom prst="rect">
            <a:avLst/>
          </a:prstGeom>
        </p:spPr>
        <p:txBody>
          <a:bodyPr vert="horz" lIns="91438" tIns="45718" rIns="91438" bIns="45718" rtlCol="0" anchor="b"/>
          <a:lstStyle>
            <a:lvl1pPr algn="r">
              <a:defRPr sz="1200"/>
            </a:lvl1pPr>
          </a:lstStyle>
          <a:p>
            <a:fld id="{79AD2B6E-6E2C-4875-BDCD-D2537B899A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9984496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056"/>
          </a:xfrm>
          <a:prstGeom prst="rect">
            <a:avLst/>
          </a:prstGeom>
        </p:spPr>
        <p:txBody>
          <a:bodyPr vert="horz" lIns="91438" tIns="45718" rIns="91438" bIns="45718" rtlCol="0"/>
          <a:lstStyle>
            <a:lvl1pPr algn="l">
              <a:defRPr sz="1200"/>
            </a:lvl1pPr>
          </a:lstStyle>
          <a:p>
            <a:r>
              <a:rPr lang="ru-RU" smtClean="0"/>
              <a:t>Приложение к Решению Думы № __ от 26.10.2017 г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8056"/>
          </a:xfrm>
          <a:prstGeom prst="rect">
            <a:avLst/>
          </a:prstGeom>
        </p:spPr>
        <p:txBody>
          <a:bodyPr vert="horz" lIns="91438" tIns="45718" rIns="91438" bIns="45718" rtlCol="0"/>
          <a:lstStyle>
            <a:lvl1pPr algn="r">
              <a:defRPr sz="1200"/>
            </a:lvl1pPr>
          </a:lstStyle>
          <a:p>
            <a:r>
              <a:rPr lang="ru-RU" smtClean="0"/>
              <a:t>Приложение к Решению Думы № __ от 26.10.2017 г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8" tIns="45718" rIns="91438" bIns="4571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38" tIns="45718" rIns="91438" bIns="45718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6"/>
            <a:ext cx="2945659" cy="498055"/>
          </a:xfrm>
          <a:prstGeom prst="rect">
            <a:avLst/>
          </a:prstGeom>
        </p:spPr>
        <p:txBody>
          <a:bodyPr vert="horz" lIns="91438" tIns="45718" rIns="91438" bIns="45718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86"/>
            <a:ext cx="2945659" cy="498055"/>
          </a:xfrm>
          <a:prstGeom prst="rect">
            <a:avLst/>
          </a:prstGeom>
        </p:spPr>
        <p:txBody>
          <a:bodyPr vert="horz" lIns="91438" tIns="45718" rIns="91438" bIns="45718" rtlCol="0" anchor="b"/>
          <a:lstStyle>
            <a:lvl1pPr algn="r">
              <a:defRPr sz="1200"/>
            </a:lvl1pPr>
          </a:lstStyle>
          <a:p>
            <a:fld id="{9BA0DB5B-8367-4E59-8771-FACE75D60C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069199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Приложение к Решению Думы № __ от 26.10.2017 г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42739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266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2421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0427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3230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88686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2862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0897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699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18554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71046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88561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0B8A67-14BA-40D3-B65B-E47653CFD0A4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5881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8985" y="214290"/>
            <a:ext cx="11661783" cy="38072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Глава Первомайского района</a:t>
            </a:r>
          </a:p>
          <a:p>
            <a:pPr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Глава Администрации Первомайского района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98250" y="755587"/>
            <a:ext cx="1571636" cy="8572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latin typeface="Times New Roman" pitchFamily="18" charset="0"/>
                <a:cs typeface="Times New Roman" pitchFamily="18" charset="0"/>
              </a:rPr>
              <a:t>Заместитель Главы Первомайского района по строительству, ЖКХ, дорожному комплексу, ГО и ЧС 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(1 </a:t>
            </a:r>
            <a:r>
              <a:rPr lang="ru-RU" sz="800" dirty="0" err="1" smtClean="0">
                <a:latin typeface="Times New Roman" pitchFamily="18" charset="0"/>
                <a:cs typeface="Times New Roman" pitchFamily="18" charset="0"/>
              </a:rPr>
              <a:t>ед.мун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800" dirty="0" err="1" smtClean="0">
                <a:latin typeface="Times New Roman" pitchFamily="18" charset="0"/>
                <a:cs typeface="Times New Roman" pitchFamily="18" charset="0"/>
              </a:rPr>
              <a:t>луж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60789" y="788618"/>
            <a:ext cx="1714512" cy="8742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latin typeface="Times New Roman" pitchFamily="18" charset="0"/>
                <a:cs typeface="Times New Roman" pitchFamily="18" charset="0"/>
              </a:rPr>
              <a:t>Заместитель Главы Первомайского района по социальной политике</a:t>
            </a:r>
          </a:p>
          <a:p>
            <a:pPr algn="ctr"/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(1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ед.мун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.)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63709" y="787971"/>
            <a:ext cx="1721474" cy="8731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latin typeface="Times New Roman" pitchFamily="18" charset="0"/>
                <a:cs typeface="Times New Roman" pitchFamily="18" charset="0"/>
              </a:rPr>
              <a:t>Заместитель Главы Первомайского района по Управлению делами</a:t>
            </a:r>
          </a:p>
          <a:p>
            <a:pPr algn="ctr"/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(1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ед.мун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641644" y="4839"/>
            <a:ext cx="248497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к Решению Думы </a:t>
            </a:r>
            <a:r>
              <a:rPr lang="ru-RU" sz="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466 от 28.05.2020г</a:t>
            </a:r>
            <a:endParaRPr 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389779" y="761261"/>
            <a:ext cx="1721474" cy="8731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latin typeface="Times New Roman" pitchFamily="18" charset="0"/>
                <a:cs typeface="Times New Roman" pitchFamily="18" charset="0"/>
              </a:rPr>
              <a:t>Заместитель Главы Первомайского района по экономике, финансам и инвестициям </a:t>
            </a:r>
          </a:p>
          <a:p>
            <a:pPr algn="ctr"/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(1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ед.мун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29558" y="1769852"/>
            <a:ext cx="1440327" cy="152785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latin typeface="Times New Roman" pitchFamily="18" charset="0"/>
                <a:cs typeface="Times New Roman" pitchFamily="18" charset="0"/>
              </a:rPr>
              <a:t>Отдел строительства,  архитектуры и ЖКХ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Начальник отдела-1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Главный специалист по ЖКХ - 1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Ведущий специалист-2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Ведущий специалист по целевым программам-1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Экономист-1</a:t>
            </a:r>
          </a:p>
          <a:p>
            <a:pPr algn="ctr"/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(Всего 6 ед. в том числе 5 ед. </a:t>
            </a:r>
            <a:r>
              <a:rPr lang="ru-RU" sz="800" dirty="0" err="1" smtClean="0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 smtClean="0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29558" y="3456182"/>
            <a:ext cx="1440328" cy="36684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Главный специалист по  ГО и 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ЧС (1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ед.мун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760789" y="1777454"/>
            <a:ext cx="1714512" cy="119001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latin typeface="Times New Roman" pitchFamily="18" charset="0"/>
                <a:cs typeface="Times New Roman" pitchFamily="18" charset="0"/>
              </a:rPr>
              <a:t>Отдел по опеке и попечительству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Начальник отдела-1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Главный специалист-1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Ведущий специалист -2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Ведущий специалист – бухгалтер-1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(Всего 5 ед. в том числе 5 ед. </a:t>
            </a:r>
            <a:r>
              <a:rPr lang="ru-RU" sz="800" dirty="0" err="1" smtClean="0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 smtClean="0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760789" y="3053491"/>
            <a:ext cx="1714512" cy="54658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Главный специалист комиссии по делам несовершеннолетних и защите их прав</a:t>
            </a:r>
          </a:p>
          <a:p>
            <a:pPr algn="ctr"/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(1 ед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 smtClean="0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.) 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693966" y="3736946"/>
            <a:ext cx="1714512" cy="163635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latin typeface="Times New Roman" pitchFamily="18" charset="0"/>
                <a:cs typeface="Times New Roman" pitchFamily="18" charset="0"/>
              </a:rPr>
              <a:t>Управление </a:t>
            </a:r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по развитию культуры, </a:t>
            </a:r>
            <a:r>
              <a:rPr lang="ru-RU" sz="800" b="1" dirty="0" smtClean="0">
                <a:latin typeface="Times New Roman" pitchFamily="18" charset="0"/>
                <a:cs typeface="Times New Roman" pitchFamily="18" charset="0"/>
              </a:rPr>
              <a:t>молодежной </a:t>
            </a:r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политики и туризма</a:t>
            </a:r>
          </a:p>
          <a:p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- Руководитель управления – Начальник МКУ «Отдел культуры Администрации Первомайского района»  - 1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Главный 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специалист по молодежной 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политике – 1</a:t>
            </a:r>
          </a:p>
          <a:p>
            <a:pPr algn="ctr"/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(Всего 2 ед. в 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том числе 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ед. </a:t>
            </a:r>
            <a:r>
              <a:rPr lang="ru-RU" sz="800" dirty="0" err="1" smtClean="0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 smtClean="0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693966" y="5488895"/>
            <a:ext cx="1714512" cy="98613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latin typeface="Times New Roman" pitchFamily="18" charset="0"/>
                <a:cs typeface="Times New Roman" pitchFamily="18" charset="0"/>
              </a:rPr>
              <a:t>Управление образования</a:t>
            </a:r>
          </a:p>
          <a:p>
            <a:pPr algn="ctr"/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Руководитель управления образования – Начальник МКУ «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Управление образования Администрации Первомайского района» 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- 1</a:t>
            </a:r>
          </a:p>
          <a:p>
            <a:pPr algn="ctr"/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(1 ед. </a:t>
            </a:r>
            <a:r>
              <a:rPr lang="ru-RU" sz="800" dirty="0" err="1" smtClean="0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 smtClean="0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63709" y="1792628"/>
            <a:ext cx="1721475" cy="16407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latin typeface="Times New Roman" pitchFamily="18" charset="0"/>
                <a:cs typeface="Times New Roman" pitchFamily="18" charset="0"/>
              </a:rPr>
              <a:t>Организационно – правовой отдел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Начальник отдела - 1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Главный специалист – ответственный секретарь административной комиссии-1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Главный специалист по муниципальным услугам и трудовым отношениям-1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Главный специалист по организационной и кадровой работе - 1</a:t>
            </a:r>
          </a:p>
          <a:p>
            <a:pPr algn="ctr"/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(Всего 4 ед. </a:t>
            </a:r>
            <a:r>
              <a:rPr lang="ru-RU" sz="800" dirty="0" err="1" smtClean="0">
                <a:latin typeface="Times New Roman" pitchFamily="18" charset="0"/>
                <a:cs typeface="Times New Roman" pitchFamily="18" charset="0"/>
              </a:rPr>
              <a:t>мун.служ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063708" y="3457928"/>
            <a:ext cx="1721475" cy="7301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Главный специалист муниципального архива - 1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Ведущий специалист муниципального архива - 1</a:t>
            </a:r>
          </a:p>
          <a:p>
            <a:pPr algn="ctr"/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(Всего 2 ед. </a:t>
            </a:r>
            <a:r>
              <a:rPr lang="ru-RU" sz="800" dirty="0" err="1" smtClean="0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 smtClean="0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829558" y="3970872"/>
            <a:ext cx="1454763" cy="14024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latin typeface="Times New Roman" pitchFamily="18" charset="0"/>
                <a:cs typeface="Times New Roman" pitchFamily="18" charset="0"/>
              </a:rPr>
              <a:t>Единая дежурно-диспетчерская служба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Начальник - 0.9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Механик - 0.1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Старший оперативный дежурный – 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Диспетчер – 4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Водитель – 7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Электроник-1</a:t>
            </a:r>
          </a:p>
          <a:p>
            <a:pPr algn="ctr"/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(всего 14  ед.)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063709" y="4269678"/>
            <a:ext cx="1721475" cy="5499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171450" indent="-171450">
              <a:buFontTx/>
              <a:buChar char="-"/>
            </a:pPr>
            <a:r>
              <a:rPr lang="ru-RU" sz="800" dirty="0" err="1" smtClean="0">
                <a:latin typeface="Times New Roman" pitchFamily="18" charset="0"/>
                <a:cs typeface="Times New Roman" pitchFamily="18" charset="0"/>
              </a:rPr>
              <a:t>Документовед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- 1</a:t>
            </a:r>
          </a:p>
          <a:p>
            <a:pPr algn="ctr"/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(Всего 1 ед.)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064402" y="4964955"/>
            <a:ext cx="1721475" cy="80564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Рабочий по обслуживанию здания - 1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Уборщик служебных помещений - 2</a:t>
            </a:r>
          </a:p>
          <a:p>
            <a:pPr algn="ctr"/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(Всего 3 ед.)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7389779" y="1769852"/>
            <a:ext cx="1721481" cy="8701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latin typeface="Times New Roman" pitchFamily="18" charset="0"/>
                <a:cs typeface="Times New Roman" pitchFamily="18" charset="0"/>
              </a:rPr>
              <a:t>Отдел экономического развития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Начальник отдела - 1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Главный специалист - 2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Ведущий специалист – 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Экономист -1</a:t>
            </a:r>
          </a:p>
          <a:p>
            <a:pPr algn="ctr"/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(Всего 5 ед. в том числе 4 ед. </a:t>
            </a:r>
            <a:r>
              <a:rPr lang="ru-RU" sz="800" dirty="0" err="1" smtClean="0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 smtClean="0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9459674" y="680770"/>
            <a:ext cx="2426253" cy="78460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latin typeface="Times New Roman" pitchFamily="18" charset="0"/>
                <a:cs typeface="Times New Roman" pitchFamily="18" charset="0"/>
              </a:rPr>
              <a:t>Отдел бухгалтерского учета и отчетности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Начальник отдела – главный бухгалтер - 1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Бухгалтер - 3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Экономист- работник контрактной службы - 1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Техник по планированию - 1</a:t>
            </a:r>
          </a:p>
          <a:p>
            <a:pPr algn="ctr"/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(Всего 6 ед. в том числе 1 ед. </a:t>
            </a:r>
            <a:r>
              <a:rPr lang="ru-RU" sz="800" dirty="0" err="1" smtClean="0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 smtClean="0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9459674" y="1519102"/>
            <a:ext cx="2424276" cy="39971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Главный специалист по финансовому контролю 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(1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ед.мун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9453137" y="1948020"/>
            <a:ext cx="2426253" cy="38791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Главный специалист по  мобилизационным 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вопросам (1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ед.мун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7398016" y="2836374"/>
            <a:ext cx="4110243" cy="164066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9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Финансовое управление Администрации Первомайского района (</a:t>
            </a:r>
            <a:r>
              <a:rPr lang="ru-RU" sz="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юл</a:t>
            </a:r>
            <a:r>
              <a:rPr lang="ru-RU" sz="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ru-RU" sz="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    </a:t>
            </a:r>
            <a:r>
              <a:rPr lang="ru-RU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Начальник  Финансового управления -1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Главный специалист-юрист-1</a:t>
            </a:r>
          </a:p>
          <a:p>
            <a:pPr marL="171450" lvl="0" indent="-171450">
              <a:buFontTx/>
              <a:buChar char="-"/>
            </a:pPr>
            <a:r>
              <a:rPr lang="ru-RU" sz="8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Бюджетный отдел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Начальник бюджетного отдела-1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Главный специалист по доходам-1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Главный специалист по бюджету-1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Ведущий специалист по бюджету-1</a:t>
            </a:r>
          </a:p>
          <a:p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8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Отдел казначейского </a:t>
            </a:r>
            <a:r>
              <a:rPr lang="ru-RU" sz="8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исполнения </a:t>
            </a:r>
            <a:r>
              <a:rPr lang="ru-RU" sz="8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бюджета</a:t>
            </a:r>
            <a:r>
              <a:rPr lang="ru-RU" sz="8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учета и отчетности</a:t>
            </a:r>
            <a:endParaRPr lang="ru-RU" sz="800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>
              <a:buFontTx/>
              <a:buChar char="-"/>
            </a:pPr>
            <a:r>
              <a:rPr lang="ru-RU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Начальник отдела казначейского исполнения бюджета, учета и отчетности-1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Главный специалист -2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Ведущий специалист -2</a:t>
            </a:r>
          </a:p>
          <a:p>
            <a:r>
              <a:rPr lang="ru-RU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(Всего 11 ед. в том числе 11 ед. </a:t>
            </a:r>
            <a:r>
              <a:rPr lang="ru-RU" sz="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marL="171450" indent="-171450">
              <a:buFontTx/>
              <a:buChar char="-"/>
            </a:pP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389779" y="4561560"/>
            <a:ext cx="4110243" cy="83422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latin typeface="Times New Roman" pitchFamily="18" charset="0"/>
                <a:cs typeface="Times New Roman" pitchFamily="18" charset="0"/>
              </a:rPr>
              <a:t>Управление имущественных отношений </a:t>
            </a:r>
            <a:r>
              <a:rPr lang="ru-RU" sz="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Администрации Первомайского района (</a:t>
            </a:r>
            <a:r>
              <a:rPr lang="ru-RU" sz="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юл</a:t>
            </a:r>
            <a:r>
              <a:rPr lang="ru-RU" sz="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Руководитель управления-1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Ведущий специалист по управлению муниципальной собственностью-1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Ведущий специалист по земельным отношениям - 1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Техник-2</a:t>
            </a:r>
          </a:p>
          <a:p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(Всего 5 ед. в том числе 3 ед. </a:t>
            </a:r>
            <a:r>
              <a:rPr lang="ru-RU" sz="800" dirty="0" err="1" smtClean="0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 smtClean="0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398016" y="5494159"/>
            <a:ext cx="4110243" cy="116201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latin typeface="Times New Roman" pitchFamily="18" charset="0"/>
                <a:cs typeface="Times New Roman" pitchFamily="18" charset="0"/>
              </a:rPr>
              <a:t>Управление сельского хозяйства </a:t>
            </a:r>
            <a:r>
              <a:rPr lang="ru-RU" sz="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Администрации Первомайского района (</a:t>
            </a:r>
            <a:r>
              <a:rPr lang="ru-RU" sz="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юл</a:t>
            </a:r>
            <a:r>
              <a:rPr lang="ru-RU" sz="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Начальник управления-1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Главный специалист по финансам и планированию-главный бухгалтер-1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Главный специалист по растениеводству и землепользованию-1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Главный специалист по производству продукции животноводства и племенной работе-1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Ведущий специалист по эксплуатации </a:t>
            </a:r>
            <a:r>
              <a:rPr lang="ru-RU" sz="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машино</a:t>
            </a:r>
            <a:r>
              <a:rPr lang="ru-RU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тракторного парка-1</a:t>
            </a:r>
          </a:p>
          <a:p>
            <a:r>
              <a:rPr lang="ru-RU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(Всего 5 ед. в том числе 5 ед. </a:t>
            </a:r>
            <a:r>
              <a:rPr lang="ru-RU" sz="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9191983" y="609529"/>
            <a:ext cx="6378" cy="171066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endCxn id="60" idx="1"/>
          </p:cNvCxnSpPr>
          <p:nvPr/>
        </p:nvCxnSpPr>
        <p:spPr>
          <a:xfrm>
            <a:off x="9210286" y="2253853"/>
            <a:ext cx="249388" cy="28174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endCxn id="24" idx="1"/>
          </p:cNvCxnSpPr>
          <p:nvPr/>
        </p:nvCxnSpPr>
        <p:spPr>
          <a:xfrm>
            <a:off x="9208323" y="2001795"/>
            <a:ext cx="244814" cy="14018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flipV="1">
            <a:off x="9198361" y="1084824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7153513" y="1213775"/>
            <a:ext cx="474" cy="48707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flipV="1">
            <a:off x="7158259" y="2185729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flipV="1">
            <a:off x="7158695" y="3607604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V="1">
            <a:off x="7158259" y="5055809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 flipV="1">
            <a:off x="7154459" y="6068715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>
            <a:endCxn id="9" idx="1"/>
          </p:cNvCxnSpPr>
          <p:nvPr/>
        </p:nvCxnSpPr>
        <p:spPr>
          <a:xfrm flipV="1">
            <a:off x="7153987" y="1197851"/>
            <a:ext cx="235792" cy="159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>
            <a:endCxn id="9" idx="0"/>
          </p:cNvCxnSpPr>
          <p:nvPr/>
        </p:nvCxnSpPr>
        <p:spPr>
          <a:xfrm>
            <a:off x="8250516" y="600685"/>
            <a:ext cx="0" cy="1605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>
            <a:off x="5319883" y="609529"/>
            <a:ext cx="0" cy="1605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4797734" y="1139908"/>
            <a:ext cx="11426" cy="42558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 flipV="1">
            <a:off x="4791407" y="2503103"/>
            <a:ext cx="292461" cy="4947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>
            <a:endCxn id="17" idx="1"/>
          </p:cNvCxnSpPr>
          <p:nvPr/>
        </p:nvCxnSpPr>
        <p:spPr>
          <a:xfrm flipV="1">
            <a:off x="4792011" y="3823026"/>
            <a:ext cx="271697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>
            <a:endCxn id="19" idx="1"/>
          </p:cNvCxnSpPr>
          <p:nvPr/>
        </p:nvCxnSpPr>
        <p:spPr>
          <a:xfrm>
            <a:off x="4811777" y="4496963"/>
            <a:ext cx="251932" cy="4768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flipV="1">
            <a:off x="4811578" y="1131946"/>
            <a:ext cx="235792" cy="159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>
            <a:off x="2491983" y="1172976"/>
            <a:ext cx="944" cy="487515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/>
          <p:nvPr/>
        </p:nvCxnSpPr>
        <p:spPr>
          <a:xfrm flipV="1">
            <a:off x="2507953" y="2153407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 стрелкой 69"/>
          <p:cNvCxnSpPr/>
          <p:nvPr/>
        </p:nvCxnSpPr>
        <p:spPr>
          <a:xfrm flipV="1">
            <a:off x="2513118" y="3278917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 стрелкой 70"/>
          <p:cNvCxnSpPr/>
          <p:nvPr/>
        </p:nvCxnSpPr>
        <p:spPr>
          <a:xfrm>
            <a:off x="2515841" y="4379468"/>
            <a:ext cx="184747" cy="5052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 flipV="1">
            <a:off x="2498650" y="1157052"/>
            <a:ext cx="267552" cy="2880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/>
          <p:nvPr/>
        </p:nvCxnSpPr>
        <p:spPr>
          <a:xfrm>
            <a:off x="2513118" y="6048129"/>
            <a:ext cx="221136" cy="813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>
            <a:off x="539014" y="1213775"/>
            <a:ext cx="21084" cy="350151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 стрелкой 74"/>
          <p:cNvCxnSpPr/>
          <p:nvPr/>
        </p:nvCxnSpPr>
        <p:spPr>
          <a:xfrm flipV="1">
            <a:off x="560098" y="2153407"/>
            <a:ext cx="280386" cy="80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 стрелкой 75"/>
          <p:cNvCxnSpPr/>
          <p:nvPr/>
        </p:nvCxnSpPr>
        <p:spPr>
          <a:xfrm>
            <a:off x="560098" y="3626397"/>
            <a:ext cx="259287" cy="1320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 flipV="1">
            <a:off x="523473" y="1157053"/>
            <a:ext cx="185148" cy="6869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 стрелкой 78"/>
          <p:cNvCxnSpPr/>
          <p:nvPr/>
        </p:nvCxnSpPr>
        <p:spPr>
          <a:xfrm>
            <a:off x="3197740" y="616609"/>
            <a:ext cx="0" cy="1605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 стрелкой 79"/>
          <p:cNvCxnSpPr/>
          <p:nvPr/>
        </p:nvCxnSpPr>
        <p:spPr>
          <a:xfrm>
            <a:off x="1236027" y="595011"/>
            <a:ext cx="0" cy="1605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8250517" y="6656173"/>
            <a:ext cx="22110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80  ед. в том числе 52 ед. </a:t>
            </a:r>
            <a:r>
              <a:rPr lang="ru-RU" sz="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</a:t>
            </a:r>
            <a:r>
              <a:rPr lang="ru-RU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луж</a:t>
            </a:r>
            <a:r>
              <a:rPr lang="ru-RU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3" name="Прямая со стрелкой 62"/>
          <p:cNvCxnSpPr>
            <a:endCxn id="20" idx="1"/>
          </p:cNvCxnSpPr>
          <p:nvPr/>
        </p:nvCxnSpPr>
        <p:spPr>
          <a:xfrm flipV="1">
            <a:off x="4809160" y="5367777"/>
            <a:ext cx="255242" cy="2800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/>
          <p:nvPr/>
        </p:nvCxnSpPr>
        <p:spPr>
          <a:xfrm>
            <a:off x="573246" y="4700831"/>
            <a:ext cx="259287" cy="1320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Прямоугольник 59"/>
          <p:cNvSpPr/>
          <p:nvPr/>
        </p:nvSpPr>
        <p:spPr>
          <a:xfrm>
            <a:off x="9459674" y="2335119"/>
            <a:ext cx="2426253" cy="40095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Ведущий специалист по общим вопросам (1 </a:t>
            </a:r>
            <a:r>
              <a:rPr lang="ru-RU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ед.мун</a:t>
            </a: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cxnSp>
        <p:nvCxnSpPr>
          <p:cNvPr id="64" name="Прямая со стрелкой 63"/>
          <p:cNvCxnSpPr>
            <a:endCxn id="23" idx="1"/>
          </p:cNvCxnSpPr>
          <p:nvPr/>
        </p:nvCxnSpPr>
        <p:spPr>
          <a:xfrm>
            <a:off x="9204738" y="1593430"/>
            <a:ext cx="254936" cy="12552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4667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6568</TotalTime>
  <Words>657</Words>
  <Application>Microsoft Office PowerPoint</Application>
  <PresentationFormat>Широкоэкранный</PresentationFormat>
  <Paragraphs>99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205-Дума</cp:lastModifiedBy>
  <cp:revision>46</cp:revision>
  <cp:lastPrinted>2020-05-26T01:22:56Z</cp:lastPrinted>
  <dcterms:created xsi:type="dcterms:W3CDTF">2017-10-09T10:11:32Z</dcterms:created>
  <dcterms:modified xsi:type="dcterms:W3CDTF">2020-05-27T08:56:23Z</dcterms:modified>
</cp:coreProperties>
</file>