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67" autoAdjust="0"/>
    <p:restoredTop sz="86383" autoAdjust="0"/>
  </p:normalViewPr>
  <p:slideViewPr>
    <p:cSldViewPr snapToGrid="0">
      <p:cViewPr varScale="1">
        <p:scale>
          <a:sx n="114" d="100"/>
          <a:sy n="114" d="100"/>
        </p:scale>
        <p:origin x="111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l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6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r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6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r">
              <a:defRPr sz="1200"/>
            </a:lvl1pPr>
          </a:lstStyle>
          <a:p>
            <a:fld id="{79AD2B6E-6E2C-4875-BDCD-D2537B899A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98449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l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r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6" rIns="91436" bIns="457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36" tIns="45716" rIns="91436" bIns="4571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r">
              <a:defRPr sz="1200"/>
            </a:lvl1pPr>
          </a:lstStyle>
          <a:p>
            <a:fld id="{9BA0DB5B-8367-4E59-8771-FACE75D60C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6919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/>
              <a:t>Приложение к Решению Думы № __ от 26.10.2017 г</a:t>
            </a:r>
          </a:p>
        </p:txBody>
      </p:sp>
    </p:spTree>
    <p:extLst>
      <p:ext uri="{BB962C8B-B14F-4D97-AF65-F5344CB8AC3E}">
        <p14:creationId xmlns:p14="http://schemas.microsoft.com/office/powerpoint/2010/main" val="2484273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6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421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04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2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86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862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9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69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85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10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56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B8A67-14BA-40D3-B65B-E47653CFD0A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881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8985" y="214290"/>
            <a:ext cx="11661783" cy="3807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Глава Первомайского района</a:t>
            </a:r>
          </a:p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Глава Администрации Первомайского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8250" y="755587"/>
            <a:ext cx="157163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строительству, ЖКХ, дорожному комплексу, ГО и ЧС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60789" y="788618"/>
            <a:ext cx="1714512" cy="8742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социальной политике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63709" y="78797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Управлению делами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41644" y="4839"/>
            <a:ext cx="25106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Решению Думы №499   от 27.02.2025г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389779" y="76126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экономике, финансам и инвестициям 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9558" y="1769852"/>
            <a:ext cx="1440327" cy="15278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строительства,  архитектуры и ЖКХ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Заместитель начальника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специалист-2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целевым программам-1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Экономист-1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6 ед. в том числе 5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9558" y="3456182"/>
            <a:ext cx="1440328" cy="3668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 ГО и ЧС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60789" y="1777454"/>
            <a:ext cx="1714512" cy="1190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по опеке и попечительству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-2</a:t>
            </a:r>
          </a:p>
          <a:p>
            <a:pPr marL="171450" indent="-171450">
              <a:buFontTx/>
              <a:buChar char="-"/>
            </a:pPr>
            <a:r>
              <a:rPr lang="ru-RU" sz="800">
                <a:latin typeface="Times New Roman" pitchFamily="18" charset="0"/>
                <a:cs typeface="Times New Roman" pitchFamily="18" charset="0"/>
              </a:rPr>
              <a:t>Главный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специалист –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60789" y="3053491"/>
            <a:ext cx="1714512" cy="5465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комиссии по делам несовершеннолетних и защите их прав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93966" y="3736946"/>
            <a:ext cx="1714512" cy="16363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по развитию культуры, молодежной политики и туризма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- Руководитель управления – Начальник МКУ «Отдел культуры Администрации Первомайского района» 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молодежной политике –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2 ед. в том числе 2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3966" y="5488895"/>
            <a:ext cx="1714512" cy="986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образования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Руководитель управления образования – Начальник МКУ «Управление образования Администрации Первомайского района»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63709" y="1742705"/>
            <a:ext cx="1721475" cy="18573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Организационно – правовой отдел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– ответственный секретарь административной комиссии-1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муниципальным услугам и трудовым отношениям-1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организационной и кадровой работе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Юрисконсульт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4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29356" y="3706664"/>
            <a:ext cx="1721475" cy="73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муниципального архива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муниципального архива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2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29558" y="3970872"/>
            <a:ext cx="1454763" cy="21315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Единая дежурно-диспетчерская служба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-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Механик - 0.1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Заместитель начальника – старший оперативный дежурный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Оперативный дежурный – 5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Помощник оперативного дежурного – оператор-112 - 4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Водитель - 6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Электроник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Специалист по связям с общественностью – 0.9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19  ед.)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44941" y="4477042"/>
            <a:ext cx="1721475" cy="5499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Документовед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1 ед.)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53189" y="5112270"/>
            <a:ext cx="1721475" cy="8056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Рабочий по обслуживанию здания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Уборщик служебных помещений - 2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3 ед.)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389779" y="1769852"/>
            <a:ext cx="1721481" cy="87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экономического развития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- 2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 -1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4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459674" y="616609"/>
            <a:ext cx="2426253" cy="468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бухгалтерского учета и отчетности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– главный бухгалтер - 1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Бухгалтер – 3 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4 ед. в том числе 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453622" y="1710273"/>
            <a:ext cx="2443978" cy="314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финансовому контролю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459516" y="2046462"/>
            <a:ext cx="2426253" cy="3072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 мобилизационным вопросам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398015" y="3063049"/>
            <a:ext cx="4110243" cy="14645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  </a:t>
            </a: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 Финансового управления 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специалист-юрист-1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– системный администратор информационно-коммуникационных систем - 1</a:t>
            </a:r>
          </a:p>
          <a:p>
            <a:pPr marL="171450" lvl="0" indent="-171450">
              <a:buFontTx/>
              <a:buChar char="-"/>
            </a:pPr>
            <a:r>
              <a:rPr lang="ru-RU" sz="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отдел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бюджетного отдела-1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доходам-1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бюджету-1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бюджету-1</a:t>
            </a:r>
          </a:p>
          <a:p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казначейского исполнения    бюджета, учета и отчетности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отдела казначейского исполнения бюджета, учета и отчетности-1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11 ед. в том числе 11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89779" y="4593954"/>
            <a:ext cx="4110243" cy="8949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имущественных отношений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Руководитель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управлению муниципальной собственностью-1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земельным отношениям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Техник-2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3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398016" y="5536457"/>
            <a:ext cx="4110243" cy="986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сельского хозяйства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финансам и планированию-главный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растениеводству и землепользованию-1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производству продукции животноводства и племенной работе-1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эксплуатации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машино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тракторного парка-1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9191983" y="609529"/>
            <a:ext cx="6378" cy="17106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cxnSpLocks/>
            <a:endCxn id="60" idx="1"/>
          </p:cNvCxnSpPr>
          <p:nvPr/>
        </p:nvCxnSpPr>
        <p:spPr>
          <a:xfrm>
            <a:off x="9204738" y="2479194"/>
            <a:ext cx="254778" cy="631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cxnSpLocks/>
            <a:endCxn id="24" idx="1"/>
          </p:cNvCxnSpPr>
          <p:nvPr/>
        </p:nvCxnSpPr>
        <p:spPr>
          <a:xfrm>
            <a:off x="9214702" y="2170266"/>
            <a:ext cx="244814" cy="298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9198361" y="108482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153513" y="1213775"/>
            <a:ext cx="474" cy="4870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7158259" y="218572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7158695" y="360760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7158259" y="505580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7154459" y="6068715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9" idx="1"/>
          </p:cNvCxnSpPr>
          <p:nvPr/>
        </p:nvCxnSpPr>
        <p:spPr>
          <a:xfrm flipV="1">
            <a:off x="7153987" y="1197851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endCxn id="9" idx="0"/>
          </p:cNvCxnSpPr>
          <p:nvPr/>
        </p:nvCxnSpPr>
        <p:spPr>
          <a:xfrm>
            <a:off x="8250516" y="600685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5319883" y="60952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797734" y="1139908"/>
            <a:ext cx="11426" cy="4255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4791407" y="2503103"/>
            <a:ext cx="292461" cy="494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17" idx="1"/>
          </p:cNvCxnSpPr>
          <p:nvPr/>
        </p:nvCxnSpPr>
        <p:spPr>
          <a:xfrm flipV="1">
            <a:off x="4757659" y="4071762"/>
            <a:ext cx="271697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endCxn id="19" idx="1"/>
          </p:cNvCxnSpPr>
          <p:nvPr/>
        </p:nvCxnSpPr>
        <p:spPr>
          <a:xfrm>
            <a:off x="4793009" y="4704327"/>
            <a:ext cx="251932" cy="476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4811578" y="1131946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491983" y="1172976"/>
            <a:ext cx="944" cy="48751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2507953" y="215340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2513118" y="327891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2515841" y="4379468"/>
            <a:ext cx="184747" cy="505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2498650" y="1157052"/>
            <a:ext cx="267552" cy="28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2513118" y="6048129"/>
            <a:ext cx="221136" cy="81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539014" y="1213775"/>
            <a:ext cx="21084" cy="35015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560098" y="2153407"/>
            <a:ext cx="280386" cy="80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560098" y="3626397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V="1">
            <a:off x="523473" y="1157053"/>
            <a:ext cx="185148" cy="686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3197740" y="61660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1236027" y="595011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338398" y="6570154"/>
            <a:ext cx="2606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87 ед. в том числе 52 ед.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мун.служ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63" name="Прямая со стрелкой 62"/>
          <p:cNvCxnSpPr>
            <a:cxnSpLocks/>
            <a:endCxn id="20" idx="1"/>
          </p:cNvCxnSpPr>
          <p:nvPr/>
        </p:nvCxnSpPr>
        <p:spPr>
          <a:xfrm>
            <a:off x="4837280" y="5403745"/>
            <a:ext cx="215909" cy="1113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573246" y="4700831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9459516" y="2388701"/>
            <a:ext cx="2426251" cy="3072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общим вопросам</a:t>
            </a:r>
          </a:p>
          <a:p>
            <a:pPr algn="ctr"/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(1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64" name="Прямая со стрелкой 63"/>
          <p:cNvCxnSpPr>
            <a:cxnSpLocks/>
            <a:endCxn id="23" idx="1"/>
          </p:cNvCxnSpPr>
          <p:nvPr/>
        </p:nvCxnSpPr>
        <p:spPr>
          <a:xfrm>
            <a:off x="9198686" y="1784601"/>
            <a:ext cx="254936" cy="828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A0983CBB-2D7B-4A6E-803A-EE34D58E5299}"/>
              </a:ext>
            </a:extLst>
          </p:cNvPr>
          <p:cNvSpPr/>
          <p:nvPr/>
        </p:nvSpPr>
        <p:spPr>
          <a:xfrm>
            <a:off x="9459516" y="2718740"/>
            <a:ext cx="2419295" cy="2264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по финансовому контролю – 1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1 ед.)</a:t>
            </a:r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B89A0FE7-0C34-4C88-8830-C2E54903A1F4}"/>
              </a:ext>
            </a:extLst>
          </p:cNvPr>
          <p:cNvCxnSpPr>
            <a:cxnSpLocks/>
          </p:cNvCxnSpPr>
          <p:nvPr/>
        </p:nvCxnSpPr>
        <p:spPr>
          <a:xfrm>
            <a:off x="9204738" y="2266148"/>
            <a:ext cx="0" cy="4770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 стрелкой 60">
            <a:extLst>
              <a:ext uri="{FF2B5EF4-FFF2-40B4-BE49-F238E27FC236}">
                <a16:creationId xmlns:a16="http://schemas.microsoft.com/office/drawing/2014/main" id="{7D30D3DA-7E5C-4C68-B2C4-509674161247}"/>
              </a:ext>
            </a:extLst>
          </p:cNvPr>
          <p:cNvCxnSpPr>
            <a:cxnSpLocks/>
            <a:endCxn id="45" idx="1"/>
          </p:cNvCxnSpPr>
          <p:nvPr/>
        </p:nvCxnSpPr>
        <p:spPr>
          <a:xfrm>
            <a:off x="9191983" y="2756620"/>
            <a:ext cx="267533" cy="75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ADA7B5B4-DFEB-4CE4-BED0-AB78AD177C4C}"/>
              </a:ext>
            </a:extLst>
          </p:cNvPr>
          <p:cNvSpPr/>
          <p:nvPr/>
        </p:nvSpPr>
        <p:spPr>
          <a:xfrm>
            <a:off x="9461493" y="1143598"/>
            <a:ext cx="2424276" cy="507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муниципальных закупок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– 1 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Техник по планированию – 1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2 ед.)</a:t>
            </a:r>
          </a:p>
          <a:p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7" name="Прямая со стрелкой 66">
            <a:extLst>
              <a:ext uri="{FF2B5EF4-FFF2-40B4-BE49-F238E27FC236}">
                <a16:creationId xmlns:a16="http://schemas.microsoft.com/office/drawing/2014/main" id="{A42799AE-879E-46C3-99F6-824A9A4C3DCF}"/>
              </a:ext>
            </a:extLst>
          </p:cNvPr>
          <p:cNvCxnSpPr/>
          <p:nvPr/>
        </p:nvCxnSpPr>
        <p:spPr>
          <a:xfrm flipV="1">
            <a:off x="9198361" y="1270368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46679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6771</TotalTime>
  <Words>730</Words>
  <Application>Microsoft Office PowerPoint</Application>
  <PresentationFormat>Широкоэкранный</PresentationFormat>
  <Paragraphs>109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205-Дума</cp:lastModifiedBy>
  <cp:revision>62</cp:revision>
  <cp:lastPrinted>2025-02-26T08:11:58Z</cp:lastPrinted>
  <dcterms:created xsi:type="dcterms:W3CDTF">2017-10-09T10:11:32Z</dcterms:created>
  <dcterms:modified xsi:type="dcterms:W3CDTF">2025-02-26T08:13:18Z</dcterms:modified>
</cp:coreProperties>
</file>