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85" r:id="rId2"/>
    <p:sldId id="312" r:id="rId3"/>
    <p:sldId id="321" r:id="rId4"/>
    <p:sldId id="313" r:id="rId5"/>
    <p:sldId id="320" r:id="rId6"/>
    <p:sldId id="274" r:id="rId7"/>
  </p:sldIdLst>
  <p:sldSz cx="9144000" cy="5143500" type="screen16x9"/>
  <p:notesSz cx="6797675" cy="9926638"/>
  <p:defaultTextStyle>
    <a:defPPr>
      <a:defRPr lang="ru-RU"/>
    </a:defPPr>
    <a:lvl1pPr algn="l" defTabSz="8155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7778" indent="49192" algn="l" defTabSz="8155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15534" indent="98363" algn="l" defTabSz="8155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23333" indent="147575" algn="l" defTabSz="8155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31099" indent="196745" algn="l" defTabSz="8155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4803" algn="l" defTabSz="913928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1753" algn="l" defTabSz="913928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98720" algn="l" defTabSz="913928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5679" algn="l" defTabSz="913928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4F53"/>
    <a:srgbClr val="8D8C90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666" y="11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07790310439258"/>
          <c:y val="5.6911265286861454E-2"/>
          <c:w val="0.84963337093803692"/>
          <c:h val="0.8153291463747637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3201780998692453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43532876688914907"/>
                  <c:y val="-3.41019611044315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139</c:v>
                </c:pt>
                <c:pt idx="1">
                  <c:v>144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2387768880380812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36087870578482745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122</c:v>
                </c:pt>
                <c:pt idx="1">
                  <c:v>123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6.6</c:v>
                </c:pt>
                <c:pt idx="1">
                  <c:v>9.6999999999999993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ЕНВД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2.9</c:v>
                </c:pt>
                <c:pt idx="1">
                  <c:v>0.8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имущ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5.8</c:v>
                </c:pt>
                <c:pt idx="1">
                  <c:v>4.4000000000000004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ПСН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0.04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33061928"/>
        <c:axId val="533073688"/>
      </c:barChart>
      <c:catAx>
        <c:axId val="533061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3073688"/>
        <c:crosses val="autoZero"/>
        <c:auto val="1"/>
        <c:lblAlgn val="ctr"/>
        <c:lblOffset val="100"/>
        <c:noMultiLvlLbl val="0"/>
      </c:catAx>
      <c:valAx>
        <c:axId val="5330736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33061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chemeClr val="tx1"/>
                </a:solidFill>
              </a:rPr>
              <a:t>Имущество</a:t>
            </a:r>
            <a:endParaRPr lang="ru-RU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1266356207334989"/>
          <c:y val="2.75019258527975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8657985803739546E-2"/>
          <c:y val="0.23999763638069704"/>
          <c:w val="0.88206705371117022"/>
          <c:h val="0.6289976694823099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начисление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3730213103893791E-2"/>
                  <c:y val="1.74714306056615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996311109465204E-2"/>
                  <c:y val="-1.07710142326131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89651767087608"/>
                      <c:h val="5.4208979335412508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2.2862686038999783E-2"/>
                  <c:y val="-3.294049416447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3154</c:v>
                </c:pt>
                <c:pt idx="1">
                  <c:v>3692</c:v>
                </c:pt>
                <c:pt idx="2">
                  <c:v>2835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уплата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2660980055713947E-2"/>
                  <c:y val="-3.50829231550145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394882050142578E-2"/>
                  <c:y val="-2.10015103346267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2660980055713974E-2"/>
                  <c:y val="6.082852805013948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89651767087608"/>
                      <c:h val="7.118440788942991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2983</c:v>
                </c:pt>
                <c:pt idx="1">
                  <c:v>3373</c:v>
                </c:pt>
                <c:pt idx="2">
                  <c:v>2069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33076040"/>
        <c:axId val="533097208"/>
        <c:axId val="0"/>
      </c:bar3DChart>
      <c:catAx>
        <c:axId val="533076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3097208"/>
        <c:crosses val="autoZero"/>
        <c:auto val="1"/>
        <c:lblAlgn val="ctr"/>
        <c:lblOffset val="100"/>
        <c:noMultiLvlLbl val="0"/>
      </c:catAx>
      <c:valAx>
        <c:axId val="533097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33076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98443997779314"/>
          <c:y val="0.93147521279688927"/>
          <c:w val="0.48969407889202837"/>
          <c:h val="6.74092197590052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chemeClr val="tx1"/>
                </a:solidFill>
              </a:rPr>
              <a:t>Земля</a:t>
            </a:r>
            <a:endParaRPr lang="ru-RU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136808242066517"/>
          <c:y val="2.75019258527975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8657985803739546E-2"/>
          <c:y val="0.23999763638069704"/>
          <c:w val="0.88206705371117022"/>
          <c:h val="0.6289976694823099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начисление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7.198002344057302E-3"/>
                  <c:y val="-1.142905460522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1980023440572395E-3"/>
                  <c:y val="2.52656183981216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565517309519975E-2"/>
                  <c:y val="-6.58809883289500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1611</c:v>
                </c:pt>
                <c:pt idx="1">
                  <c:v>1649</c:v>
                </c:pt>
                <c:pt idx="2">
                  <c:v>1499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уплата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522413946419948E-2"/>
                  <c:y val="-1.0096391148396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18865575603859"/>
                      <c:h val="5.8008210223640021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3.5609482937489924E-2"/>
                  <c:y val="1.19389838298486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958003508341856"/>
                      <c:h val="5.8008210223640021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3.3913793273799939E-2"/>
                  <c:y val="-6.5880988328949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1557</c:v>
                </c:pt>
                <c:pt idx="1">
                  <c:v>1533</c:v>
                </c:pt>
                <c:pt idx="2">
                  <c:v>1263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33105832"/>
        <c:axId val="533101128"/>
        <c:axId val="0"/>
      </c:bar3DChart>
      <c:catAx>
        <c:axId val="533105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0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3101128"/>
        <c:crosses val="autoZero"/>
        <c:auto val="1"/>
        <c:lblAlgn val="ctr"/>
        <c:lblOffset val="100"/>
        <c:noMultiLvlLbl val="0"/>
      </c:catAx>
      <c:valAx>
        <c:axId val="533101128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533105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98443997779314"/>
          <c:y val="0.93147521279688927"/>
          <c:w val="0.48969407889202837"/>
          <c:h val="6.74092197590052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0.14815</cdr:x>
      <cdr:y>0.13159</cdr:y>
    </cdr:from>
    <cdr:to>
      <cdr:x>0.28591</cdr:x>
      <cdr:y>0.2137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3" y="507349"/>
          <a:ext cx="535670" cy="3165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94%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504F53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0.40741</cdr:x>
      <cdr:y>0.13159</cdr:y>
    </cdr:from>
    <cdr:to>
      <cdr:x>0.54517</cdr:x>
      <cdr:y>0.21369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584175" y="507349"/>
          <a:ext cx="535671" cy="316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91%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504F53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0.16667</cdr:x>
      <cdr:y>0.21641</cdr:y>
    </cdr:from>
    <cdr:to>
      <cdr:x>0.7963</cdr:x>
      <cdr:y>0.29111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>
          <a:off x="648071" y="723373"/>
          <a:ext cx="2448272" cy="249724"/>
        </a:xfrm>
        <a:prstGeom xmlns:a="http://schemas.openxmlformats.org/drawingml/2006/main" prst="straightConnector1">
          <a:avLst/>
        </a:prstGeom>
        <a:ln xmlns:a="http://schemas.openxmlformats.org/drawingml/2006/main" w="76200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0.00298</cdr:y>
    </cdr:from>
    <cdr:to>
      <cdr:x>0.21162</cdr:x>
      <cdr:y>0.0631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-467545" y="11491"/>
          <a:ext cx="822858" cy="2317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504F53"/>
              </a:solidFill>
              <a:effectLst/>
              <a:uLnTx/>
              <a:uFillTx/>
              <a:latin typeface="+mj-lt"/>
              <a:ea typeface="+mj-ea"/>
              <a:cs typeface="+mj-cs"/>
            </a:rPr>
            <a:t>Тыс. руб.</a:t>
          </a:r>
        </a:p>
      </cdr:txBody>
    </cdr:sp>
  </cdr:relSizeAnchor>
  <cdr:relSizeAnchor xmlns:cdr="http://schemas.openxmlformats.org/drawingml/2006/chartDrawing">
    <cdr:from>
      <cdr:x>0.66667</cdr:x>
      <cdr:y>0.13159</cdr:y>
    </cdr:from>
    <cdr:to>
      <cdr:x>0.80443</cdr:x>
      <cdr:y>0.21369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2592287" y="507349"/>
          <a:ext cx="535671" cy="316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73</a:t>
          </a: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%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504F53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0.1346</cdr:x>
      <cdr:y>0.13159</cdr:y>
    </cdr:from>
    <cdr:to>
      <cdr:x>0.27236</cdr:x>
      <cdr:y>0.2137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4056" y="507349"/>
          <a:ext cx="515882" cy="3165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9</a:t>
          </a:r>
          <a:r>
            <a:rPr lang="en-US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6</a:t>
          </a: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%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504F53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0.40381</cdr:x>
      <cdr:y>0.13159</cdr:y>
    </cdr:from>
    <cdr:to>
      <cdr:x>0.54157</cdr:x>
      <cdr:y>0.21369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512168" y="507349"/>
          <a:ext cx="515882" cy="316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9</a:t>
          </a:r>
          <a:r>
            <a:rPr lang="en-US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2</a:t>
          </a: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%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504F53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0.17306</cdr:x>
      <cdr:y>0.22498</cdr:y>
    </cdr:from>
    <cdr:to>
      <cdr:x>0.80761</cdr:x>
      <cdr:y>0.28101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>
          <a:off x="648072" y="867389"/>
          <a:ext cx="2376264" cy="216024"/>
        </a:xfrm>
        <a:prstGeom xmlns:a="http://schemas.openxmlformats.org/drawingml/2006/main" prst="straightConnector1">
          <a:avLst/>
        </a:prstGeom>
        <a:ln xmlns:a="http://schemas.openxmlformats.org/drawingml/2006/main" w="76200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0.65378</cdr:x>
      <cdr:y>0.13159</cdr:y>
    </cdr:from>
    <cdr:to>
      <cdr:x>0.79154</cdr:x>
      <cdr:y>0.21369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2448272" y="507349"/>
          <a:ext cx="515882" cy="316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84</a:t>
          </a:r>
          <a:r>
            <a:rPr lang="ru-RU" sz="1800" b="1" kern="1200" dirty="0" smtClean="0">
              <a:solidFill>
                <a:srgbClr val="504F53"/>
              </a:solidFill>
              <a:latin typeface="+mj-lt"/>
              <a:ea typeface="+mj-ea"/>
              <a:cs typeface="+mj-cs"/>
            </a:rPr>
            <a:t>%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504F53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DA6AC70-F375-435D-81B2-32D5C80D25AF}" type="datetimeFigureOut">
              <a:rPr lang="ru-RU"/>
              <a:pPr>
                <a:defRPr/>
              </a:pPr>
              <a:t>10.02.2022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9371160-1113-4F10-A748-763222FD0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390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5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778" algn="l" defTabSz="8155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534" algn="l" defTabSz="8155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333" algn="l" defTabSz="8155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099" algn="l" defTabSz="8155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39668" algn="l" defTabSz="8158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7606" algn="l" defTabSz="8158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5525" algn="l" defTabSz="8158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3480" algn="l" defTabSz="8158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371160-1113-4F10-A748-763222FD077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514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94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3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1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7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5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3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FDCCD-CA06-4007-B744-CC0BE73FF3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7938" indent="0">
              <a:buNone/>
              <a:defRPr sz="1100"/>
            </a:lvl2pPr>
            <a:lvl3pPr marL="815855" indent="0">
              <a:buNone/>
              <a:defRPr sz="900"/>
            </a:lvl3pPr>
            <a:lvl4pPr marL="1223813" indent="0">
              <a:buNone/>
              <a:defRPr sz="800"/>
            </a:lvl4pPr>
            <a:lvl5pPr marL="1631741" indent="0">
              <a:buNone/>
              <a:defRPr sz="800"/>
            </a:lvl5pPr>
            <a:lvl6pPr marL="2039668" indent="0">
              <a:buNone/>
              <a:defRPr sz="800"/>
            </a:lvl6pPr>
            <a:lvl7pPr marL="2447606" indent="0">
              <a:buNone/>
              <a:defRPr sz="800"/>
            </a:lvl7pPr>
            <a:lvl8pPr marL="2855525" indent="0">
              <a:buNone/>
              <a:defRPr sz="800"/>
            </a:lvl8pPr>
            <a:lvl9pPr marL="326348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7938" indent="0">
              <a:buNone/>
              <a:defRPr sz="2500"/>
            </a:lvl2pPr>
            <a:lvl3pPr marL="815855" indent="0">
              <a:buNone/>
              <a:defRPr sz="2100"/>
            </a:lvl3pPr>
            <a:lvl4pPr marL="1223813" indent="0">
              <a:buNone/>
              <a:defRPr sz="1800"/>
            </a:lvl4pPr>
            <a:lvl5pPr marL="1631741" indent="0">
              <a:buNone/>
              <a:defRPr sz="1800"/>
            </a:lvl5pPr>
            <a:lvl6pPr marL="2039668" indent="0">
              <a:buNone/>
              <a:defRPr sz="1800"/>
            </a:lvl6pPr>
            <a:lvl7pPr marL="2447606" indent="0">
              <a:buNone/>
              <a:defRPr sz="1800"/>
            </a:lvl7pPr>
            <a:lvl8pPr marL="2855525" indent="0">
              <a:buNone/>
              <a:defRPr sz="1800"/>
            </a:lvl8pPr>
            <a:lvl9pPr marL="3263480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2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7938" indent="0">
              <a:buNone/>
              <a:defRPr sz="1100"/>
            </a:lvl2pPr>
            <a:lvl3pPr marL="815855" indent="0">
              <a:buNone/>
              <a:defRPr sz="900"/>
            </a:lvl3pPr>
            <a:lvl4pPr marL="1223813" indent="0">
              <a:buNone/>
              <a:defRPr sz="800"/>
            </a:lvl4pPr>
            <a:lvl5pPr marL="1631741" indent="0">
              <a:buNone/>
              <a:defRPr sz="800"/>
            </a:lvl5pPr>
            <a:lvl6pPr marL="2039668" indent="0">
              <a:buNone/>
              <a:defRPr sz="800"/>
            </a:lvl6pPr>
            <a:lvl7pPr marL="2447606" indent="0">
              <a:buNone/>
              <a:defRPr sz="800"/>
            </a:lvl7pPr>
            <a:lvl8pPr marL="2855525" indent="0">
              <a:buNone/>
              <a:defRPr sz="800"/>
            </a:lvl8pPr>
            <a:lvl9pPr marL="326348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DE1F4-16B5-4C03-8819-61334013D6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FCA3-380C-4447-AFE6-420CE8CE96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71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8756-9C54-46B8-9015-AA3C68BA42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7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9" y="3844946"/>
            <a:ext cx="923925" cy="282575"/>
          </a:xfrm>
          <a:prstGeom prst="rect">
            <a:avLst/>
          </a:prstGeom>
          <a:noFill/>
        </p:spPr>
        <p:txBody>
          <a:bodyPr lIns="71529" tIns="35759" rIns="71529" bIns="35759"/>
          <a:lstStyle/>
          <a:p>
            <a:pPr defTabSz="8158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0" y="1504961"/>
            <a:ext cx="7632700" cy="3206749"/>
          </a:xfrm>
        </p:spPr>
        <p:txBody>
          <a:bodyPr>
            <a:noAutofit/>
          </a:bodyPr>
          <a:lstStyle>
            <a:lvl1pPr marL="284358" indent="0">
              <a:buFontTx/>
              <a:buNone/>
              <a:defRPr b="1">
                <a:latin typeface="+mj-lt"/>
              </a:defRPr>
            </a:lvl1pPr>
            <a:lvl2pPr marL="281873" indent="2485">
              <a:defRPr>
                <a:latin typeface="+mj-lt"/>
              </a:defRPr>
            </a:lvl2pPr>
            <a:lvl3pPr marL="491729" indent="-203645">
              <a:tabLst/>
              <a:defRPr>
                <a:latin typeface="+mj-lt"/>
              </a:defRPr>
            </a:lvl3pPr>
            <a:lvl4pPr marL="0" indent="281873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90" y="558819"/>
            <a:ext cx="7548638" cy="946151"/>
          </a:xfrm>
        </p:spPr>
        <p:txBody>
          <a:bodyPr/>
          <a:lstStyle>
            <a:lvl1pPr marL="0" marR="0" indent="0" defTabSz="8158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2EC95-2861-42E5-8236-628A125F57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9" y="3844946"/>
            <a:ext cx="923925" cy="282575"/>
          </a:xfrm>
          <a:prstGeom prst="rect">
            <a:avLst/>
          </a:prstGeom>
          <a:noFill/>
        </p:spPr>
        <p:txBody>
          <a:bodyPr lIns="71529" tIns="35759" rIns="71529" bIns="35759"/>
          <a:lstStyle/>
          <a:p>
            <a:pPr defTabSz="8158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0" y="1504961"/>
            <a:ext cx="7632700" cy="3206749"/>
          </a:xfrm>
        </p:spPr>
        <p:txBody>
          <a:bodyPr>
            <a:noAutofit/>
          </a:bodyPr>
          <a:lstStyle>
            <a:lvl1pPr marL="284358" indent="0">
              <a:buFontTx/>
              <a:buNone/>
              <a:defRPr b="1">
                <a:latin typeface="+mj-lt"/>
              </a:defRPr>
            </a:lvl1pPr>
            <a:lvl2pPr marL="281873" indent="2485">
              <a:defRPr>
                <a:latin typeface="+mj-lt"/>
              </a:defRPr>
            </a:lvl2pPr>
            <a:lvl3pPr marL="491729" indent="-203645">
              <a:tabLst/>
              <a:defRPr>
                <a:latin typeface="+mj-lt"/>
              </a:defRPr>
            </a:lvl3pPr>
            <a:lvl4pPr marL="0" indent="281873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58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B488-767F-455A-83AB-4E77A512D6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0" y="1504961"/>
            <a:ext cx="7632700" cy="3206749"/>
          </a:xfrm>
        </p:spPr>
        <p:txBody>
          <a:bodyPr>
            <a:noAutofit/>
          </a:bodyPr>
          <a:lstStyle>
            <a:lvl1pPr marL="284358" indent="0">
              <a:buFontTx/>
              <a:buNone/>
              <a:defRPr b="1">
                <a:latin typeface="+mj-lt"/>
              </a:defRPr>
            </a:lvl1pPr>
            <a:lvl2pPr marL="284358" indent="0">
              <a:defRPr>
                <a:latin typeface="+mj-lt"/>
              </a:defRPr>
            </a:lvl2pPr>
            <a:lvl3pPr marL="491729" indent="-203645">
              <a:defRPr>
                <a:latin typeface="+mj-lt"/>
              </a:defRPr>
            </a:lvl3pPr>
            <a:lvl4pPr marL="0" indent="281873">
              <a:defRPr>
                <a:latin typeface="+mj-lt"/>
              </a:defRPr>
            </a:lvl4pPr>
            <a:lvl5pPr marL="112252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58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F833D-0564-4632-A825-8973346DED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0" y="1504961"/>
            <a:ext cx="7632700" cy="3206749"/>
          </a:xfrm>
        </p:spPr>
        <p:txBody>
          <a:bodyPr>
            <a:noAutofit/>
          </a:bodyPr>
          <a:lstStyle>
            <a:lvl1pPr marL="284358" indent="0">
              <a:buFontTx/>
              <a:buNone/>
              <a:defRPr b="1">
                <a:latin typeface="+mj-lt"/>
              </a:defRPr>
            </a:lvl1pPr>
            <a:lvl2pPr marL="284358" indent="0">
              <a:defRPr>
                <a:latin typeface="+mj-lt"/>
              </a:defRPr>
            </a:lvl2pPr>
            <a:lvl3pPr marL="491729" indent="-203645">
              <a:defRPr>
                <a:latin typeface="+mj-lt"/>
              </a:defRPr>
            </a:lvl3pPr>
            <a:lvl4pPr marL="0" indent="281873">
              <a:defRPr>
                <a:latin typeface="+mj-lt"/>
              </a:defRPr>
            </a:lvl4pPr>
            <a:lvl5pPr marL="112252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58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19BEF-B996-4DB6-B116-63B4603E29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79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58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381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174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966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7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55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348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1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DA0AA-7C5A-4C25-AF02-2AEFFFE7C9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56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7938" indent="0">
              <a:buNone/>
              <a:defRPr sz="1800" b="1"/>
            </a:lvl2pPr>
            <a:lvl3pPr marL="815855" indent="0">
              <a:buNone/>
              <a:defRPr sz="1600" b="1"/>
            </a:lvl3pPr>
            <a:lvl4pPr marL="1223813" indent="0">
              <a:buNone/>
              <a:defRPr sz="1400" b="1"/>
            </a:lvl4pPr>
            <a:lvl5pPr marL="1631741" indent="0">
              <a:buNone/>
              <a:defRPr sz="1400" b="1"/>
            </a:lvl5pPr>
            <a:lvl6pPr marL="2039668" indent="0">
              <a:buNone/>
              <a:defRPr sz="1400" b="1"/>
            </a:lvl6pPr>
            <a:lvl7pPr marL="2447606" indent="0">
              <a:buNone/>
              <a:defRPr sz="1400" b="1"/>
            </a:lvl7pPr>
            <a:lvl8pPr marL="2855525" indent="0">
              <a:buNone/>
              <a:defRPr sz="1400" b="1"/>
            </a:lvl8pPr>
            <a:lvl9pPr marL="326348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7" y="1151356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7938" indent="0">
              <a:buNone/>
              <a:defRPr sz="1800" b="1"/>
            </a:lvl2pPr>
            <a:lvl3pPr marL="815855" indent="0">
              <a:buNone/>
              <a:defRPr sz="1600" b="1"/>
            </a:lvl3pPr>
            <a:lvl4pPr marL="1223813" indent="0">
              <a:buNone/>
              <a:defRPr sz="1400" b="1"/>
            </a:lvl4pPr>
            <a:lvl5pPr marL="1631741" indent="0">
              <a:buNone/>
              <a:defRPr sz="1400" b="1"/>
            </a:lvl5pPr>
            <a:lvl6pPr marL="2039668" indent="0">
              <a:buNone/>
              <a:defRPr sz="1400" b="1"/>
            </a:lvl6pPr>
            <a:lvl7pPr marL="2447606" indent="0">
              <a:buNone/>
              <a:defRPr sz="1400" b="1"/>
            </a:lvl7pPr>
            <a:lvl8pPr marL="2855525" indent="0">
              <a:buNone/>
              <a:defRPr sz="1400" b="1"/>
            </a:lvl8pPr>
            <a:lvl9pPr marL="326348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47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90" y="558803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88" tIns="40794" rIns="81588" bIns="407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90" y="1492250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88" tIns="40794" rIns="81588" bIns="407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84"/>
            <a:ext cx="2133600" cy="274637"/>
          </a:xfrm>
          <a:prstGeom prst="rect">
            <a:avLst/>
          </a:prstGeom>
        </p:spPr>
        <p:txBody>
          <a:bodyPr vert="horz" lIns="81588" tIns="40794" rIns="81588" bIns="40794" rtlCol="0" anchor="ctr"/>
          <a:lstStyle>
            <a:lvl1pPr algn="l" defTabSz="815855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84"/>
            <a:ext cx="2895600" cy="274637"/>
          </a:xfrm>
          <a:prstGeom prst="rect">
            <a:avLst/>
          </a:prstGeom>
        </p:spPr>
        <p:txBody>
          <a:bodyPr vert="horz" lIns="81588" tIns="40794" rIns="81588" bIns="40794" rtlCol="0" anchor="ctr"/>
          <a:lstStyle>
            <a:lvl1pPr algn="ctr" defTabSz="815855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9" y="4398964"/>
            <a:ext cx="504825" cy="512762"/>
          </a:xfrm>
          <a:prstGeom prst="rect">
            <a:avLst/>
          </a:prstGeom>
        </p:spPr>
        <p:txBody>
          <a:bodyPr vert="horz" lIns="81588" tIns="40794" rIns="81588" bIns="40794" rtlCol="0" anchor="ctr"/>
          <a:lstStyle>
            <a:lvl1pPr algn="ctr" defTabSz="815855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10ECF49-00F3-49F7-BE3D-ABC364A41D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61" r:id="rId13"/>
    <p:sldLayoutId id="2147483662" r:id="rId14"/>
    <p:sldLayoutId id="2147483663" r:id="rId15"/>
  </p:sldLayoutIdLst>
  <p:hf hdr="0" ftr="0" dt="0"/>
  <p:txStyles>
    <p:titleStyle>
      <a:lvl1pPr algn="l" defTabSz="815534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534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534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534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534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6950" algn="l" defTabSz="815534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3928" algn="l" defTabSz="815534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0886" algn="l" defTabSz="815534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7854" algn="l" defTabSz="815534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016" algn="l" defTabSz="815534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016" algn="l" defTabSz="815534" rtl="0" eaLnBrk="0" fontAlgn="base" hangingPunct="0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6919" indent="-203095" algn="l" defTabSz="81553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80841" algn="just" defTabSz="815534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1775" algn="l" defTabSz="81553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3637" indent="-203969" algn="l" defTabSz="81585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1575" indent="-203969" algn="l" defTabSz="81585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9503" indent="-203969" algn="l" defTabSz="81585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7429" indent="-203969" algn="l" defTabSz="81585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7938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5855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3813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741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9668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7606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5525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3480" algn="l" defTabSz="8158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179512" y="2795588"/>
            <a:ext cx="8784976" cy="1432345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400" dirty="0"/>
              <a:t>О поступлениях налоговых платежей в бюджет Первомайского района в </a:t>
            </a:r>
            <a:r>
              <a:rPr lang="ru-RU" sz="2400" dirty="0" smtClean="0"/>
              <a:t>2021 </a:t>
            </a:r>
            <a:r>
              <a:rPr lang="ru-RU" sz="2400" dirty="0" smtClean="0"/>
              <a:t>году. </a:t>
            </a:r>
            <a:endParaRPr lang="ru-RU" sz="2400" dirty="0"/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371950"/>
            <a:ext cx="6400800" cy="576065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ru-RU" sz="1800" dirty="0" smtClean="0"/>
              <a:t>Заместитель начальника инспекции</a:t>
            </a:r>
          </a:p>
          <a:p>
            <a:pPr eaLnBrk="1" hangingPunct="1"/>
            <a:r>
              <a:rPr lang="ru-RU" sz="1800" dirty="0" smtClean="0"/>
              <a:t>Медведев Николай Леонидович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2788" y="1924050"/>
            <a:ext cx="7315200" cy="100806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2988"/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МЕЖРАЙОННАЯ ИНСПЕКЦИЯ  </a:t>
            </a:r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ФЕДЕРАЛЬНОЙ</a:t>
            </a:r>
          </a:p>
          <a:p>
            <a:pPr algn="ctr" defTabSz="1042988"/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НАЛОГОВОЙ СЛУЖБЫ </a:t>
            </a:r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№1 ПО </a:t>
            </a:r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ТОМСКОЙ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20351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672205"/>
              </p:ext>
            </p:extLst>
          </p:nvPr>
        </p:nvGraphicFramePr>
        <p:xfrm>
          <a:off x="827584" y="1098054"/>
          <a:ext cx="6984777" cy="284184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192895"/>
                <a:gridCol w="759433"/>
                <a:gridCol w="783717"/>
                <a:gridCol w="812183"/>
                <a:gridCol w="797265"/>
                <a:gridCol w="784005"/>
                <a:gridCol w="855279"/>
              </a:tblGrid>
              <a:tr h="353281">
                <a:tc rowSpan="2">
                  <a:txBody>
                    <a:bodyPr/>
                    <a:lstStyle/>
                    <a:p>
                      <a:pPr marL="0" marR="0" indent="0" algn="ctr" defTabSz="8147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Первомайский </a:t>
                      </a:r>
                      <a:r>
                        <a:rPr lang="ru-RU" sz="1400" dirty="0" smtClean="0"/>
                        <a:t>район</a:t>
                      </a:r>
                      <a:endParaRPr lang="ru-RU" sz="1400" dirty="0" smtClean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01.01.20</a:t>
                      </a:r>
                      <a:r>
                        <a:rPr lang="en-US" sz="1400" dirty="0" smtClean="0"/>
                        <a:t>20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01.01.202</a:t>
                      </a:r>
                      <a:r>
                        <a:rPr lang="en-US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01.01.2022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479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ЮЛ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ЮЛ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ЮЛ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ИП</a:t>
                      </a:r>
                      <a:endParaRPr lang="ru-RU" sz="1400" dirty="0"/>
                    </a:p>
                  </a:txBody>
                  <a:tcPr/>
                </a:tc>
              </a:tr>
              <a:tr h="27802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Первомайское СП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</a:t>
                      </a:r>
                      <a:r>
                        <a:rPr lang="en-US" sz="1400" dirty="0" smtClean="0"/>
                        <a:t>5</a:t>
                      </a: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en-US" sz="1400" dirty="0" smtClean="0"/>
                        <a:t>62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177</a:t>
                      </a:r>
                      <a:endParaRPr lang="ru-RU" sz="1400" dirty="0"/>
                    </a:p>
                  </a:txBody>
                  <a:tcPr/>
                </a:tc>
              </a:tr>
              <a:tr h="33326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Комсомольское СП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en-US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r>
                        <a:rPr lang="en-US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21</a:t>
                      </a:r>
                      <a:endParaRPr lang="ru-RU" sz="14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Сергеевское</a:t>
                      </a:r>
                      <a:r>
                        <a:rPr lang="ru-RU" sz="1400" dirty="0" smtClean="0"/>
                        <a:t> СП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en-US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r>
                        <a:rPr lang="en-US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38</a:t>
                      </a:r>
                      <a:endParaRPr lang="ru-RU" sz="1400" dirty="0"/>
                    </a:p>
                  </a:txBody>
                  <a:tcPr/>
                </a:tc>
              </a:tr>
              <a:tr h="271264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Куяновское</a:t>
                      </a:r>
                      <a:r>
                        <a:rPr lang="ru-RU" sz="1400" dirty="0" smtClean="0"/>
                        <a:t> СП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en-US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en-US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</a:tr>
              <a:tr h="32650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Улу-</a:t>
                      </a:r>
                      <a:r>
                        <a:rPr lang="ru-RU" sz="1400" dirty="0" err="1" smtClean="0"/>
                        <a:t>Юльское</a:t>
                      </a:r>
                      <a:r>
                        <a:rPr lang="ru-RU" sz="1400" dirty="0" smtClean="0"/>
                        <a:t> СП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en-US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r>
                        <a:rPr lang="en-US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35</a:t>
                      </a:r>
                      <a:endParaRPr lang="ru-RU" sz="14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Новомариинское</a:t>
                      </a:r>
                      <a:r>
                        <a:rPr lang="ru-RU" sz="1400" dirty="0" smtClean="0"/>
                        <a:t> СП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en-US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</a:t>
                      </a:r>
                      <a:endParaRPr lang="ru-RU" sz="1400" dirty="0"/>
                    </a:p>
                  </a:txBody>
                  <a:tcPr/>
                </a:tc>
              </a:tr>
              <a:tr h="271264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ВСЕГО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161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274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16</a:t>
                      </a:r>
                      <a:r>
                        <a:rPr lang="en-US" sz="1400" b="1" dirty="0" smtClean="0"/>
                        <a:t>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292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154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305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11510"/>
            <a:ext cx="7705227" cy="576064"/>
          </a:xfrm>
        </p:spPr>
        <p:txBody>
          <a:bodyPr/>
          <a:lstStyle/>
          <a:p>
            <a:pPr algn="ctr"/>
            <a:r>
              <a:rPr lang="ru-RU" sz="2000" dirty="0"/>
              <a:t>Динамика количества налогоплательщиков Первомайского района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4155926"/>
            <a:ext cx="5760640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Количество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самозанятых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 району на 01.01.2022 - 315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4129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411510"/>
            <a:ext cx="8075612" cy="644779"/>
          </a:xfrm>
        </p:spPr>
        <p:txBody>
          <a:bodyPr/>
          <a:lstStyle/>
          <a:p>
            <a:pPr algn="ctr"/>
            <a:r>
              <a:rPr lang="ru-RU" sz="2000" dirty="0"/>
              <a:t>Поступления в бюджет районов </a:t>
            </a:r>
            <a:r>
              <a:rPr lang="ru-RU" sz="2000" dirty="0" smtClean="0"/>
              <a:t>в </a:t>
            </a:r>
            <a:r>
              <a:rPr lang="ru-RU" sz="2000" dirty="0" smtClean="0"/>
              <a:t>2021 </a:t>
            </a:r>
            <a:r>
              <a:rPr lang="ru-RU" sz="2000" dirty="0" smtClean="0"/>
              <a:t>и </a:t>
            </a:r>
            <a:r>
              <a:rPr lang="ru-RU" sz="2000" dirty="0"/>
              <a:t>нормативы распределения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52940640"/>
              </p:ext>
            </p:extLst>
          </p:nvPr>
        </p:nvGraphicFramePr>
        <p:xfrm>
          <a:off x="539552" y="1312563"/>
          <a:ext cx="7704857" cy="2783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1521169"/>
                <a:gridCol w="889023"/>
                <a:gridCol w="889023"/>
                <a:gridCol w="1037192"/>
                <a:gridCol w="666766"/>
                <a:gridCol w="666766"/>
                <a:gridCol w="666766"/>
              </a:tblGrid>
              <a:tr h="342038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Наименование</a:t>
                      </a:r>
                      <a:r>
                        <a:rPr lang="ru-RU" sz="1400" baseline="0" dirty="0" smtClean="0"/>
                        <a:t> района</a:t>
                      </a:r>
                      <a:endParaRPr lang="ru-RU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Муниципальный бюджет, млн. руб.</a:t>
                      </a:r>
                      <a:endParaRPr lang="ru-RU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Темп роста к 2020, %</a:t>
                      </a:r>
                      <a:endParaRPr lang="ru-RU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НДФЛ, млн. руб.</a:t>
                      </a:r>
                      <a:endParaRPr lang="ru-RU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8158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Темп роста к 2020, %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Норматив*, </a:t>
                      </a:r>
                      <a:r>
                        <a:rPr lang="ru-RU" sz="1400" dirty="0" smtClean="0"/>
                        <a:t>%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4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2022</a:t>
                      </a:r>
                      <a:endParaRPr lang="ru-RU" sz="1400" dirty="0"/>
                    </a:p>
                  </a:txBody>
                  <a:tcPr/>
                </a:tc>
              </a:tr>
              <a:tr h="34203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Асиновский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280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107,3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108,4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39,26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40,87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37,04</a:t>
                      </a:r>
                      <a:endParaRPr lang="ru-RU" sz="1400" dirty="0"/>
                    </a:p>
                  </a:txBody>
                  <a:tcPr/>
                </a:tc>
              </a:tr>
              <a:tr h="34203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Зырянский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110,8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114,9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</a:tr>
              <a:tr h="342038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Первомайский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103,4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101,4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55,97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55,16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47,69</a:t>
                      </a:r>
                      <a:endParaRPr lang="ru-RU" sz="1400" b="1" dirty="0"/>
                    </a:p>
                  </a:txBody>
                  <a:tcPr/>
                </a:tc>
              </a:tr>
              <a:tr h="34203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Тегульдетский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107,2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111,6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/>
                </a:tc>
              </a:tr>
              <a:tr h="34203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Колпашевский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393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345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104,4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53,12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53,99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47,76</a:t>
                      </a:r>
                      <a:endParaRPr lang="ru-RU" sz="1400" dirty="0"/>
                    </a:p>
                  </a:txBody>
                  <a:tcPr/>
                </a:tc>
              </a:tr>
              <a:tr h="34203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Верхнекетский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114,3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84,91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75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7DA0AA-7C5A-4C25-AF02-2AEFFFE7C9F9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4254947"/>
            <a:ext cx="3024336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* +10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% в бюджеты сельских поселений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49072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11510"/>
            <a:ext cx="8075612" cy="504055"/>
          </a:xfrm>
        </p:spPr>
        <p:txBody>
          <a:bodyPr/>
          <a:lstStyle/>
          <a:p>
            <a:pPr algn="ctr"/>
            <a:r>
              <a:rPr lang="ru-RU" sz="2000" dirty="0" smtClean="0"/>
              <a:t>Структура п</a:t>
            </a:r>
            <a:r>
              <a:rPr lang="ru-RU" sz="2000" dirty="0" smtClean="0"/>
              <a:t>оступлений налоговых платежей </a:t>
            </a:r>
            <a:r>
              <a:rPr lang="ru-RU" sz="2000" dirty="0" smtClean="0"/>
              <a:t>в</a:t>
            </a:r>
            <a:r>
              <a:rPr lang="ru-RU" sz="2000" dirty="0"/>
              <a:t> </a:t>
            </a:r>
            <a:r>
              <a:rPr lang="ru-RU" sz="2000" dirty="0" smtClean="0"/>
              <a:t>бюджет </a:t>
            </a:r>
            <a:br>
              <a:rPr lang="ru-RU" sz="2000" dirty="0" smtClean="0"/>
            </a:br>
            <a:r>
              <a:rPr lang="ru-RU" sz="2000" dirty="0" smtClean="0"/>
              <a:t>Первомайского района</a:t>
            </a: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7DA0AA-7C5A-4C25-AF02-2AEFFFE7C9F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26" name="Объект 2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87482718"/>
              </p:ext>
            </p:extLst>
          </p:nvPr>
        </p:nvGraphicFramePr>
        <p:xfrm>
          <a:off x="827584" y="1131590"/>
          <a:ext cx="7128792" cy="3772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948264" y="1491630"/>
            <a:ext cx="864096" cy="4320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latin typeface="+mj-lt"/>
                <a:ea typeface="+mj-ea"/>
                <a:cs typeface="+mj-cs"/>
              </a:rPr>
              <a:t>м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лн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. руб.</a:t>
            </a:r>
          </a:p>
        </p:txBody>
      </p:sp>
    </p:spTree>
    <p:extLst>
      <p:ext uri="{BB962C8B-B14F-4D97-AF65-F5344CB8AC3E}">
        <p14:creationId xmlns:p14="http://schemas.microsoft.com/office/powerpoint/2010/main" val="175166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Объект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2768734"/>
              </p:ext>
            </p:extLst>
          </p:nvPr>
        </p:nvGraphicFramePr>
        <p:xfrm>
          <a:off x="467545" y="1056289"/>
          <a:ext cx="3888432" cy="3342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11511"/>
            <a:ext cx="7548638" cy="504056"/>
          </a:xfrm>
        </p:spPr>
        <p:txBody>
          <a:bodyPr/>
          <a:lstStyle/>
          <a:p>
            <a:pPr algn="ctr"/>
            <a:r>
              <a:rPr lang="ru-RU" sz="2000" dirty="0" smtClean="0"/>
              <a:t>Динамика платежной дисциплины по имущественным </a:t>
            </a:r>
            <a:br>
              <a:rPr lang="ru-RU" sz="2000" dirty="0" smtClean="0"/>
            </a:br>
            <a:r>
              <a:rPr lang="ru-RU" sz="2000" dirty="0" smtClean="0"/>
              <a:t>налогам ФЛ на территории Первомайского </a:t>
            </a:r>
            <a:r>
              <a:rPr lang="ru-RU" sz="2000" dirty="0"/>
              <a:t>района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18" name="Объект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7535890"/>
              </p:ext>
            </p:extLst>
          </p:nvPr>
        </p:nvGraphicFramePr>
        <p:xfrm>
          <a:off x="4788024" y="1056289"/>
          <a:ext cx="3744789" cy="3342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9552" y="4398964"/>
            <a:ext cx="5688632" cy="40503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Всего по инспекции по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НИФЛ 89%, по ЗН 80%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3396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91" y="2409733"/>
            <a:ext cx="7337191" cy="829352"/>
          </a:xfrm>
        </p:spPr>
        <p:txBody>
          <a:bodyPr rtlCol="0">
            <a:noAutofit/>
          </a:bodyPr>
          <a:lstStyle/>
          <a:p>
            <a:pPr algn="ctr" defTabSz="913766">
              <a:defRPr/>
            </a:pPr>
            <a:r>
              <a:rPr lang="ru-RU" sz="2700" i="1" dirty="0">
                <a:solidFill>
                  <a:srgbClr val="002060"/>
                </a:solidFill>
              </a:rPr>
              <a:t/>
            </a:r>
            <a:br>
              <a:rPr lang="ru-RU" sz="2700" i="1" dirty="0">
                <a:solidFill>
                  <a:srgbClr val="002060"/>
                </a:solidFill>
              </a:rPr>
            </a:br>
            <a:r>
              <a:rPr lang="ru-RU" sz="4400" dirty="0"/>
              <a:t>Спасибо за внимание!</a:t>
            </a:r>
            <a:r>
              <a:rPr lang="ru-RU" sz="4400" kern="0" dirty="0">
                <a:solidFill>
                  <a:srgbClr val="002060"/>
                </a:solidFill>
                <a:latin typeface="Arial"/>
              </a:rPr>
              <a:t/>
            </a:r>
            <a:br>
              <a:rPr lang="ru-RU" sz="4400" kern="0" dirty="0">
                <a:solidFill>
                  <a:srgbClr val="002060"/>
                </a:solidFill>
                <a:latin typeface="Arial"/>
              </a:rPr>
            </a:br>
            <a:endParaRPr lang="ru-RU" sz="4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30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13151</TotalTime>
  <Words>287</Words>
  <Application>Microsoft Office PowerPoint</Application>
  <PresentationFormat>Экран (16:9)</PresentationFormat>
  <Paragraphs>161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О поступлениях налоговых платежей в бюджет Первомайского района в 2021 году. </vt:lpstr>
      <vt:lpstr>Динамика количества налогоплательщиков Первомайского района</vt:lpstr>
      <vt:lpstr>Поступления в бюджет районов в 2021 и нормативы распределения</vt:lpstr>
      <vt:lpstr>Структура поступлений налоговых платежей в бюджет  Первомайского района</vt:lpstr>
      <vt:lpstr>Динамика платежной дисциплины по имущественным  налогам ФЛ на территории Первомайского района</vt:lpstr>
      <vt:lpstr> Спасибо за внимание!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Креславский-Смирнов</dc:creator>
  <cp:lastModifiedBy>Медведев Николай Леонидович</cp:lastModifiedBy>
  <cp:revision>274</cp:revision>
  <cp:lastPrinted>2020-02-21T08:31:37Z</cp:lastPrinted>
  <dcterms:created xsi:type="dcterms:W3CDTF">2013-02-06T12:46:19Z</dcterms:created>
  <dcterms:modified xsi:type="dcterms:W3CDTF">2022-02-11T03:50:34Z</dcterms:modified>
</cp:coreProperties>
</file>