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20" r:id="rId3"/>
    <p:sldId id="354" r:id="rId4"/>
    <p:sldId id="257" r:id="rId5"/>
    <p:sldId id="259" r:id="rId6"/>
    <p:sldId id="261" r:id="rId7"/>
    <p:sldId id="262" r:id="rId8"/>
    <p:sldId id="263" r:id="rId9"/>
    <p:sldId id="356" r:id="rId10"/>
    <p:sldId id="264" r:id="rId11"/>
    <p:sldId id="265" r:id="rId12"/>
    <p:sldId id="266" r:id="rId13"/>
    <p:sldId id="268" r:id="rId14"/>
    <p:sldId id="355" r:id="rId15"/>
    <p:sldId id="269" r:id="rId16"/>
    <p:sldId id="270" r:id="rId17"/>
    <p:sldId id="327" r:id="rId18"/>
    <p:sldId id="328" r:id="rId19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294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&#1055;&#1045;&#1056;&#1045;&#1055;&#1048;&#1057;&#1068;\&#1042;&#1055;&#1053;-2020\&#1048;&#1058;&#1054;&#1043;&#1048;\&#1075;&#1088;&#1072;&#1092;&#1080;&#1082;&#1080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&#1055;&#1045;&#1056;&#1045;&#1055;&#1048;&#1057;&#1068;\&#1042;&#1055;&#1053;-2020\&#1048;&#1058;&#1054;&#1043;&#1048;\&#1075;&#1088;&#1072;&#1092;&#1080;&#1082;&#1080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&#1055;&#1045;&#1056;&#1045;&#1055;&#1048;&#1057;&#1068;\&#1042;&#1055;&#1053;-2020\&#1048;&#1058;&#1054;&#1043;&#1048;\&#1075;&#1088;&#1072;&#1092;&#1080;&#1082;&#1080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&#1055;&#1045;&#1056;&#1045;&#1055;&#1048;&#1057;&#1068;\&#1042;&#1055;&#1053;-2020\&#1048;&#1058;&#1054;&#1043;&#1048;\&#1075;&#1088;&#1072;&#1092;&#1080;&#1082;&#1080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&#1055;&#1045;&#1056;&#1045;&#1055;&#1048;&#1057;&#1068;\&#1042;&#1055;&#1053;-2020\&#1048;&#1058;&#1054;&#1043;&#1048;\&#1075;&#1088;&#1072;&#1092;&#1080;&#1082;&#1080;.xlsx" TargetMode="Externa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1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&#1055;&#1045;&#1056;&#1045;&#1055;&#1048;&#1057;&#1068;\&#1042;&#1055;&#1053;-2020\&#1048;&#1058;&#1054;&#1043;&#1048;\&#1075;&#1088;&#1072;&#1092;&#1080;&#1082;&#1080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326032686857442E-2"/>
          <c:y val="0"/>
          <c:w val="0.77705376416716621"/>
          <c:h val="1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011030091118888E-2"/>
          <c:y val="5.532438823384514E-2"/>
          <c:w val="0.93197793981776222"/>
          <c:h val="0.765944175830964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35000">
                  <a:srgbClr val="F8A924"/>
                </a:gs>
                <a:gs pos="0">
                  <a:srgbClr val="E5262B"/>
                </a:gs>
                <a:gs pos="74000">
                  <a:srgbClr val="50B052"/>
                </a:gs>
                <a:gs pos="100000">
                  <a:srgbClr val="179FDA"/>
                </a:gs>
              </a:gsLst>
              <a:lin ang="16200000" scaled="1"/>
              <a:tileRect/>
            </a:gradFill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77996314386234"/>
                      <c:h val="0.236091643948620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1B67-463D-9F91-E33359A21988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53343480242745"/>
                      <c:h val="0.236091643948620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B67-463D-9F91-E33359A21988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77996314386234"/>
                      <c:h val="0.236091643948620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B67-463D-9F91-E33359A21988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628690646099263"/>
                      <c:h val="0.236091643948620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B67-463D-9F91-E33359A21988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ВПН-2002</c:v>
                </c:pt>
                <c:pt idx="1">
                  <c:v>ВПН-2010</c:v>
                </c:pt>
                <c:pt idx="2">
                  <c:v>Текущий учет 2021</c:v>
                </c:pt>
                <c:pt idx="3">
                  <c:v>ВПН-2020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21260</c:v>
                </c:pt>
                <c:pt idx="1">
                  <c:v>18947</c:v>
                </c:pt>
                <c:pt idx="2">
                  <c:v>16331</c:v>
                </c:pt>
                <c:pt idx="3">
                  <c:v>17050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78-4117-BDFA-8B5BDB7587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overlap val="7"/>
        <c:axId val="101616640"/>
        <c:axId val="64320576"/>
      </c:barChart>
      <c:catAx>
        <c:axId val="10161664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64320576"/>
        <c:crosses val="autoZero"/>
        <c:auto val="1"/>
        <c:lblAlgn val="ctr"/>
        <c:lblOffset val="100"/>
        <c:noMultiLvlLbl val="0"/>
      </c:catAx>
      <c:valAx>
        <c:axId val="643205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1616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55555555555555"/>
          <c:y val="0.28749999999999998"/>
          <c:w val="0.52222222222222225"/>
          <c:h val="0.5875000000000000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E5262B"/>
              </a:solidFill>
            </c:spPr>
            <c:extLst>
              <c:ext xmlns:c16="http://schemas.microsoft.com/office/drawing/2014/chart" uri="{C3380CC4-5D6E-409C-BE32-E72D297353CC}">
                <c16:uniqueId val="{00000001-00B9-4635-9F51-EE462685890F}"/>
              </c:ext>
            </c:extLst>
          </c:dPt>
          <c:dPt>
            <c:idx val="1"/>
            <c:bubble3D val="0"/>
            <c:spPr>
              <a:solidFill>
                <a:srgbClr val="F8A924"/>
              </a:solidFill>
            </c:spPr>
            <c:extLst>
              <c:ext xmlns:c16="http://schemas.microsoft.com/office/drawing/2014/chart" uri="{C3380CC4-5D6E-409C-BE32-E72D297353CC}">
                <c16:uniqueId val="{00000003-00B9-4635-9F51-EE462685890F}"/>
              </c:ext>
            </c:extLst>
          </c:dPt>
          <c:dPt>
            <c:idx val="2"/>
            <c:bubble3D val="0"/>
            <c:spPr>
              <a:solidFill>
                <a:srgbClr val="50B052"/>
              </a:solidFill>
            </c:spPr>
            <c:extLst>
              <c:ext xmlns:c16="http://schemas.microsoft.com/office/drawing/2014/chart" uri="{C3380CC4-5D6E-409C-BE32-E72D297353CC}">
                <c16:uniqueId val="{00000005-00B9-4635-9F51-EE462685890F}"/>
              </c:ext>
            </c:extLst>
          </c:dPt>
          <c:dPt>
            <c:idx val="3"/>
            <c:bubble3D val="0"/>
            <c:spPr>
              <a:solidFill>
                <a:srgbClr val="179FDA"/>
              </a:solidFill>
            </c:spPr>
            <c:extLst>
              <c:ext xmlns:c16="http://schemas.microsoft.com/office/drawing/2014/chart" uri="{C3380CC4-5D6E-409C-BE32-E72D297353CC}">
                <c16:uniqueId val="{00000007-00B9-4635-9F51-EE462685890F}"/>
              </c:ext>
            </c:extLst>
          </c:dPt>
          <c:dPt>
            <c:idx val="4"/>
            <c:bubble3D val="0"/>
            <c:spPr>
              <a:solidFill>
                <a:srgbClr val="E8C5C4"/>
              </a:solidFill>
            </c:spPr>
            <c:extLst>
              <c:ext xmlns:c16="http://schemas.microsoft.com/office/drawing/2014/chart" uri="{C3380CC4-5D6E-409C-BE32-E72D297353CC}">
                <c16:uniqueId val="{00000009-00B9-4635-9F51-EE462685890F}"/>
              </c:ext>
            </c:extLst>
          </c:dPt>
          <c:dLbls>
            <c:dLbl>
              <c:idx val="0"/>
              <c:layout>
                <c:manualLayout>
                  <c:x val="0.16158986493907354"/>
                  <c:y val="-3.1251521331091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0B9-4635-9F51-EE462685890F}"/>
                </c:ext>
              </c:extLst>
            </c:dLbl>
            <c:dLbl>
              <c:idx val="1"/>
              <c:layout>
                <c:manualLayout>
                  <c:x val="-2.2222659667541608E-2"/>
                  <c:y val="0.109374753937007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0B9-4635-9F51-EE462685890F}"/>
                </c:ext>
              </c:extLst>
            </c:dLbl>
            <c:dLbl>
              <c:idx val="2"/>
              <c:layout>
                <c:manualLayout>
                  <c:x val="-0.10000043744531932"/>
                  <c:y val="6.8750000000000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0B9-4635-9F51-EE462685890F}"/>
                </c:ext>
              </c:extLst>
            </c:dLbl>
            <c:dLbl>
              <c:idx val="3"/>
              <c:layout>
                <c:manualLayout>
                  <c:x val="-7.2222222222222215E-2"/>
                  <c:y val="-6.56250000000000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0B9-4635-9F51-EE462685890F}"/>
                </c:ext>
              </c:extLst>
            </c:dLbl>
            <c:dLbl>
              <c:idx val="4"/>
              <c:layout>
                <c:manualLayout>
                  <c:x val="0"/>
                  <c:y val="-9.0625246062992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0B9-4635-9F51-EE46268589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</c:v>
                </c:pt>
                <c:pt idx="1">
                  <c:v>высш</c:v>
                </c:pt>
                <c:pt idx="2">
                  <c:v>осн</c:v>
                </c:pt>
                <c:pt idx="3">
                  <c:v>ср полн</c:v>
                </c:pt>
                <c:pt idx="4">
                  <c:v>нет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0.45700000000000002</c:v>
                </c:pt>
                <c:pt idx="1">
                  <c:v>9.9000000000000005E-2</c:v>
                </c:pt>
                <c:pt idx="2">
                  <c:v>0.16600000000000001</c:v>
                </c:pt>
                <c:pt idx="3">
                  <c:v>0.247</c:v>
                </c:pt>
                <c:pt idx="4">
                  <c:v>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0B9-4635-9F51-EE46268589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7196733089928"/>
          <c:y val="0.10177545581367718"/>
          <c:w val="0.74274080265106524"/>
          <c:h val="0.8647192258764098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F9C-45A9-A963-13F08E85FCCF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F9C-45A9-A963-13F08E85FCCF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F9C-45A9-A963-13F08E85FCCF}"/>
              </c:ext>
            </c:extLst>
          </c:dPt>
          <c:dLbls>
            <c:dLbl>
              <c:idx val="0"/>
              <c:layout>
                <c:manualLayout>
                  <c:x val="0.17132216014897581"/>
                  <c:y val="-0.1298550487540707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F9C-45A9-A963-13F08E85FCCF}"/>
                </c:ext>
              </c:extLst>
            </c:dLbl>
            <c:dLbl>
              <c:idx val="1"/>
              <c:layout>
                <c:manualLayout>
                  <c:x val="0.29050279329608941"/>
                  <c:y val="7.42028850023261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92D05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F9C-45A9-A963-13F08E85FCCF}"/>
                </c:ext>
              </c:extLst>
            </c:dLbl>
            <c:dLbl>
              <c:idx val="2"/>
              <c:layout>
                <c:manualLayout>
                  <c:x val="-0.25698324022346369"/>
                  <c:y val="-8.811592594026231E-2"/>
                </c:manualLayout>
              </c:layout>
              <c:tx>
                <c:rich>
                  <a:bodyPr/>
                  <a:lstStyle/>
                  <a:p>
                    <a:fld id="{E7B06422-D3C6-4A44-8E0A-F31321CBDC34}" type="VALUE">
                      <a:rPr lang="en-US">
                        <a:solidFill>
                          <a:srgbClr val="C0000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F9C-45A9-A963-13F08E85FC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Лист5!$A$2:$A$4</c:f>
              <c:strCache>
                <c:ptCount val="3"/>
                <c:pt idx="0">
                  <c:v>моложе трудоспособного</c:v>
                </c:pt>
                <c:pt idx="1">
                  <c:v>трудоспособном</c:v>
                </c:pt>
                <c:pt idx="2">
                  <c:v>старше трудоспособного</c:v>
                </c:pt>
              </c:strCache>
            </c:strRef>
          </c:cat>
          <c:val>
            <c:numRef>
              <c:f>Лист5!$B$2:$B$4</c:f>
              <c:numCache>
                <c:formatCode>General</c:formatCode>
                <c:ptCount val="3"/>
                <c:pt idx="0">
                  <c:v>16.7</c:v>
                </c:pt>
                <c:pt idx="1">
                  <c:v>63.6</c:v>
                </c:pt>
                <c:pt idx="2">
                  <c:v>19.7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F9C-45A9-A963-13F08E85FC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1634212599734"/>
          <c:y val="0.17254392819218206"/>
          <c:w val="0.68906696662917133"/>
          <c:h val="0.63134407937227743"/>
        </c:manualLayout>
      </c:layout>
      <c:doughnutChart>
        <c:varyColors val="1"/>
        <c:ser>
          <c:idx val="0"/>
          <c:order val="0"/>
          <c:explosion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EB0-4BD8-9ED3-55A2CC87D937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EB0-4BD8-9ED3-55A2CC87D937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EB0-4BD8-9ED3-55A2CC87D937}"/>
              </c:ext>
            </c:extLst>
          </c:dPt>
          <c:dLbls>
            <c:dLbl>
              <c:idx val="0"/>
              <c:layout>
                <c:manualLayout>
                  <c:x val="0.12449257519632832"/>
                  <c:y val="-6.10687022900763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B0-4BD8-9ED3-55A2CC87D937}"/>
                </c:ext>
              </c:extLst>
            </c:dLbl>
            <c:dLbl>
              <c:idx val="1"/>
              <c:layout>
                <c:manualLayout>
                  <c:x val="5.4127206607098612E-3"/>
                  <c:y val="0.1653944020356233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92D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B0-4BD8-9ED3-55A2CC87D937}"/>
                </c:ext>
              </c:extLst>
            </c:dLbl>
            <c:dLbl>
              <c:idx val="2"/>
              <c:layout>
                <c:manualLayout>
                  <c:x val="-0.15155617849987799"/>
                  <c:y val="-8.6513994910941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EB0-4BD8-9ED3-55A2CC87D9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Лист5!$A$10:$A$12</c:f>
              <c:strCache>
                <c:ptCount val="3"/>
                <c:pt idx="0">
                  <c:v>моложе трудоспособного</c:v>
                </c:pt>
                <c:pt idx="1">
                  <c:v>трудоспособном</c:v>
                </c:pt>
                <c:pt idx="2">
                  <c:v>старше трудоспособного</c:v>
                </c:pt>
              </c:strCache>
            </c:strRef>
          </c:cat>
          <c:val>
            <c:numRef>
              <c:f>Лист5!$B$10:$B$12</c:f>
              <c:numCache>
                <c:formatCode>General</c:formatCode>
                <c:ptCount val="3"/>
                <c:pt idx="0">
                  <c:v>17.600000000000001</c:v>
                </c:pt>
                <c:pt idx="1">
                  <c:v>58.9</c:v>
                </c:pt>
                <c:pt idx="2">
                  <c:v>23.5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EB0-4BD8-9ED3-55A2CC87D9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2.3300554882004072E-2"/>
          <c:y val="0.39630983150007015"/>
          <c:w val="0.28822226080107699"/>
          <c:h val="0.454199675422251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C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635654095869609E-2"/>
          <c:y val="0"/>
          <c:w val="0.78357611548556427"/>
          <c:h val="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1F-41F1-BEAD-E66B27E0ED9A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81F-41F1-BEAD-E66B27E0ED9A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81F-41F1-BEAD-E66B27E0ED9A}"/>
              </c:ext>
            </c:extLst>
          </c:dPt>
          <c:dLbls>
            <c:delete val="1"/>
          </c:dLbls>
          <c:cat>
            <c:strRef>
              <c:f>Лист2!$A$1:$A$3</c:f>
              <c:strCache>
                <c:ptCount val="3"/>
                <c:pt idx="0">
                  <c:v>магистратура</c:v>
                </c:pt>
                <c:pt idx="1">
                  <c:v>стпециалитет</c:v>
                </c:pt>
                <c:pt idx="2">
                  <c:v>бакалавриат</c:v>
                </c:pt>
              </c:strCache>
            </c:strRef>
          </c:cat>
          <c:val>
            <c:numRef>
              <c:f>Лист2!$B$1:$B$3</c:f>
              <c:numCache>
                <c:formatCode>General</c:formatCode>
                <c:ptCount val="3"/>
                <c:pt idx="0">
                  <c:v>16.600000000000001</c:v>
                </c:pt>
                <c:pt idx="1">
                  <c:v>127.3</c:v>
                </c:pt>
                <c:pt idx="2">
                  <c:v>36.299999999999997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81F-41F1-BEAD-E66B27E0ED9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326032686857442E-2"/>
          <c:y val="0"/>
          <c:w val="0.77705376416716621"/>
          <c:h val="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BE-4730-998D-30A0AC7D224F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4BE-4730-998D-30A0AC7D224F}"/>
              </c:ext>
            </c:extLst>
          </c:dPt>
          <c:cat>
            <c:strRef>
              <c:f>Лист3!$A$1:$A$2</c:f>
              <c:strCache>
                <c:ptCount val="2"/>
                <c:pt idx="0">
                  <c:v>кандидаты наук</c:v>
                </c:pt>
                <c:pt idx="1">
                  <c:v>доктора наук</c:v>
                </c:pt>
              </c:strCache>
            </c:strRef>
          </c:cat>
          <c:val>
            <c:numRef>
              <c:f>Лист3!$B$1:$B$2</c:f>
              <c:numCache>
                <c:formatCode>General</c:formatCode>
                <c:ptCount val="2"/>
                <c:pt idx="0">
                  <c:v>5</c:v>
                </c:pt>
                <c:pt idx="1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BE-4730-998D-30A0AC7D22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673558486395862"/>
          <c:y val="4.3441938178780282E-2"/>
          <c:w val="0.62283573928258973"/>
          <c:h val="0.9532870370370369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Лист6!$A$3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876EF5E-9B15-4811-B3A3-D7DCB24BF541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93C0-49E2-AB2D-8AD4F3ABF2A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A6E5729D-5BC4-435B-85AA-4A226C513E80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93C0-49E2-AB2D-8AD4F3ABF2A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FA6EA93-DA15-49ED-BE69-1F9B8B214B6A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3C0-49E2-AB2D-8AD4F3ABF2A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96BA07F6-AC9D-483B-95C2-541EED3D045E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3C0-49E2-AB2D-8AD4F3ABF2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baseline="0">
                    <a:solidFill>
                      <a:schemeClr val="accen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Лист6!$B$2:$E$2</c:f>
              <c:strCache>
                <c:ptCount val="4"/>
                <c:pt idx="0">
                  <c:v>высшее</c:v>
                </c:pt>
                <c:pt idx="1">
                  <c:v>неполное высшее</c:v>
                </c:pt>
                <c:pt idx="2">
                  <c:v>среднее профессиональное</c:v>
                </c:pt>
                <c:pt idx="3">
                  <c:v>общее (среднее и основное)</c:v>
                </c:pt>
              </c:strCache>
            </c:strRef>
          </c:cat>
          <c:val>
            <c:numRef>
              <c:f>Лист6!$B$3:$E$3</c:f>
              <c:numCache>
                <c:formatCode>General</c:formatCode>
                <c:ptCount val="4"/>
                <c:pt idx="0">
                  <c:v>24.4</c:v>
                </c:pt>
                <c:pt idx="1">
                  <c:v>6.1</c:v>
                </c:pt>
                <c:pt idx="2">
                  <c:v>35.4</c:v>
                </c:pt>
                <c:pt idx="3">
                  <c:v>26.2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5B-441B-827B-E98FC481D373}"/>
            </c:ext>
          </c:extLst>
        </c:ser>
        <c:ser>
          <c:idx val="1"/>
          <c:order val="1"/>
          <c:tx>
            <c:strRef>
              <c:f>Лист6!$A$4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DB1A8AB-DAB6-45F7-BE9B-FEE11F4D6363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93C0-49E2-AB2D-8AD4F3ABF2A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3700081-C118-4F46-8D2A-21FB1AEC71DC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93C0-49E2-AB2D-8AD4F3ABF2A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33F8983-5294-4BF8-85B7-949BB10C71EC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3C0-49E2-AB2D-8AD4F3ABF2A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59B33B2-F1AE-49DD-BD93-D48D2555D544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93C0-49E2-AB2D-8AD4F3ABF2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baseline="0">
                    <a:solidFill>
                      <a:srgbClr val="92D05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Лист6!$B$2:$E$2</c:f>
              <c:strCache>
                <c:ptCount val="4"/>
                <c:pt idx="0">
                  <c:v>высшее</c:v>
                </c:pt>
                <c:pt idx="1">
                  <c:v>неполное высшее</c:v>
                </c:pt>
                <c:pt idx="2">
                  <c:v>среднее профессиональное</c:v>
                </c:pt>
                <c:pt idx="3">
                  <c:v>общее (среднее и основное)</c:v>
                </c:pt>
              </c:strCache>
            </c:strRef>
          </c:cat>
          <c:val>
            <c:numRef>
              <c:f>Лист6!$B$4:$E$4</c:f>
              <c:numCache>
                <c:formatCode>General</c:formatCode>
                <c:ptCount val="4"/>
                <c:pt idx="0">
                  <c:v>20.3</c:v>
                </c:pt>
                <c:pt idx="1">
                  <c:v>1.9</c:v>
                </c:pt>
                <c:pt idx="2">
                  <c:v>28.6</c:v>
                </c:pt>
                <c:pt idx="3">
                  <c:v>21.2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5B-441B-827B-E98FC481D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667397272"/>
        <c:axId val="667387432"/>
      </c:barChart>
      <c:catAx>
        <c:axId val="667397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7387432"/>
        <c:crosses val="autoZero"/>
        <c:auto val="1"/>
        <c:lblAlgn val="ctr"/>
        <c:lblOffset val="100"/>
        <c:tickMarkSkip val="2"/>
        <c:noMultiLvlLbl val="0"/>
      </c:catAx>
      <c:valAx>
        <c:axId val="6673874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7397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54698162729663"/>
          <c:y val="0.1905421115554273"/>
          <c:w val="0.74240029996250456"/>
          <c:h val="0.68020969891852512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225936889307751"/>
          <c:y val="0.25510369056254206"/>
          <c:w val="0.42073677320645231"/>
          <c:h val="0.62579461141164239"/>
        </c:manualLayout>
      </c:layout>
      <c:doughnutChart>
        <c:varyColors val="1"/>
        <c:ser>
          <c:idx val="0"/>
          <c:order val="0"/>
          <c:tx>
            <c:strRef>
              <c:f>Лист5!$B$1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A3B-4F59-BADB-AD3A95581569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A3B-4F59-BADB-AD3A95581569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A3B-4F59-BADB-AD3A95581569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A3B-4F59-BADB-AD3A95581569}"/>
              </c:ext>
            </c:extLst>
          </c:dPt>
          <c:dLbls>
            <c:dLbl>
              <c:idx val="0"/>
              <c:layout>
                <c:manualLayout>
                  <c:x val="3.2282448139265153E-2"/>
                  <c:y val="-0.128517307978012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rgbClr val="0070C0"/>
                        </a:solidFill>
                      </a:rPr>
                      <a:t>6.9%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A3B-4F59-BADB-AD3A95581569}"/>
                </c:ext>
              </c:extLst>
            </c:dLbl>
            <c:dLbl>
              <c:idx val="1"/>
              <c:layout>
                <c:manualLayout>
                  <c:x val="7.8095238095238148E-2"/>
                  <c:y val="0.1623036649214659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1">
                        <a:solidFill>
                          <a:srgbClr val="92D050"/>
                        </a:solidFill>
                      </a:rPr>
                      <a:t>84.9%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211443569553802"/>
                      <c:h val="6.6265407923486008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0A3B-4F59-BADB-AD3A95581569}"/>
                </c:ext>
              </c:extLst>
            </c:dLbl>
            <c:dLbl>
              <c:idx val="2"/>
              <c:layout>
                <c:manualLayout>
                  <c:x val="-8.3809523809523848E-2"/>
                  <c:y val="-0.11518324607329847"/>
                </c:manualLayout>
              </c:layout>
              <c:tx>
                <c:rich>
                  <a:bodyPr/>
                  <a:lstStyle/>
                  <a:p>
                    <a:r>
                      <a:rPr lang="en-US" sz="1800" b="1">
                        <a:solidFill>
                          <a:srgbClr val="C00000"/>
                        </a:solidFill>
                      </a:rPr>
                      <a:t>1.4%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A3B-4F59-BADB-AD3A95581569}"/>
                </c:ext>
              </c:extLst>
            </c:dLbl>
            <c:dLbl>
              <c:idx val="3"/>
              <c:layout>
                <c:manualLayout>
                  <c:x val="-3.4285714285714287E-2"/>
                  <c:y val="-0.13263525305410123"/>
                </c:manualLayout>
              </c:layout>
              <c:tx>
                <c:rich>
                  <a:bodyPr/>
                  <a:lstStyle/>
                  <a:p>
                    <a:r>
                      <a:rPr lang="en-US" sz="1800" b="1">
                        <a:solidFill>
                          <a:srgbClr val="FFC000"/>
                        </a:solidFill>
                      </a:rPr>
                      <a:t>6.9%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A3B-4F59-BADB-AD3A955815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Лист5!$A$2:$A$5</c:f>
              <c:strCache>
                <c:ptCount val="4"/>
                <c:pt idx="0">
                  <c:v>в индивидуальных домах</c:v>
                </c:pt>
                <c:pt idx="1">
                  <c:v>в отдельных квартирах</c:v>
                </c:pt>
                <c:pt idx="2">
                  <c:v>в коммунальных квартирах</c:v>
                </c:pt>
                <c:pt idx="3">
                  <c:v>в общежитиях</c:v>
                </c:pt>
              </c:strCache>
            </c:strRef>
          </c:cat>
          <c:val>
            <c:numRef>
              <c:f>Лист5!$B$2:$B$5</c:f>
              <c:numCache>
                <c:formatCode>General</c:formatCode>
                <c:ptCount val="4"/>
                <c:pt idx="0">
                  <c:v>7.5</c:v>
                </c:pt>
                <c:pt idx="1">
                  <c:v>85.8</c:v>
                </c:pt>
                <c:pt idx="2">
                  <c:v>1.6</c:v>
                </c:pt>
                <c:pt idx="3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A3B-4F59-BADB-AD3A955815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66495844208037"/>
          <c:y val="0.41412153633467574"/>
          <c:w val="0.30146325241104088"/>
          <c:h val="0.563614433691971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062099756604163E-3"/>
          <c:y val="0.1203015086810244"/>
          <c:w val="0.82969239406694006"/>
          <c:h val="0.7663992766719788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CBC-489F-8F75-B18C369B4EAD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CBC-489F-8F75-B18C369B4EAD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CBC-489F-8F75-B18C369B4EA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CBC-489F-8F75-B18C369B4EAD}"/>
              </c:ext>
            </c:extLst>
          </c:dPt>
          <c:dLbls>
            <c:dLbl>
              <c:idx val="0"/>
              <c:layout>
                <c:manualLayout>
                  <c:x val="0.16869532065120046"/>
                  <c:y val="-2.966045526534722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CDECB55-CAAC-4DC3-A3EE-83714E0DF384}" type="VALUE">
                      <a:rPr lang="en-US" smtClean="0"/>
                      <a:pPr>
                        <a:defRPr sz="18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[ЗНАЧЕНИЕ]</a:t>
                    </a:fld>
                    <a:r>
                      <a:rPr lang="en-US" dirty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CBC-489F-8F75-B18C369B4EAD}"/>
                </c:ext>
              </c:extLst>
            </c:dLbl>
            <c:dLbl>
              <c:idx val="1"/>
              <c:layout>
                <c:manualLayout>
                  <c:x val="-2.1788876302485289E-2"/>
                  <c:y val="0.2439149733450854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rgbClr val="92D05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8B3132D-A69E-4C44-A2C7-99F7AF32CFB4}" type="VALUE">
                      <a:rPr lang="en-US" smtClean="0"/>
                      <a:pPr>
                        <a:defRPr sz="1800" b="1">
                          <a:solidFill>
                            <a:srgbClr val="92D050"/>
                          </a:solidFill>
                        </a:defRPr>
                      </a:pPr>
                      <a:t>[ЗНАЧЕНИЕ]</a:t>
                    </a:fld>
                    <a:r>
                      <a:rPr lang="en-US" dirty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92D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CBC-489F-8F75-B18C369B4EAD}"/>
                </c:ext>
              </c:extLst>
            </c:dLbl>
            <c:dLbl>
              <c:idx val="2"/>
              <c:layout>
                <c:manualLayout>
                  <c:x val="-0.13461133569918551"/>
                  <c:y val="-0.1263377042737494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4CCB3F8-D2DD-4886-9622-B6449157C8A0}" type="VALUE">
                      <a:rPr lang="en-US" smtClean="0"/>
                      <a:pPr>
                        <a:defRPr sz="1800" b="1">
                          <a:solidFill>
                            <a:srgbClr val="C00000"/>
                          </a:solidFill>
                        </a:defRPr>
                      </a:pPr>
                      <a:t>[ЗНАЧЕНИЕ]</a:t>
                    </a:fld>
                    <a:r>
                      <a:rPr lang="en-US" dirty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CBC-489F-8F75-B18C369B4EAD}"/>
                </c:ext>
              </c:extLst>
            </c:dLbl>
            <c:dLbl>
              <c:idx val="3"/>
              <c:layout>
                <c:manualLayout>
                  <c:x val="3.1226715636730868E-2"/>
                  <c:y val="-0.174179405529621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FB5C584-E264-4551-A3AE-9510B83D95D6}" type="VALUE">
                      <a:rPr lang="en-US" b="1" smtClean="0">
                        <a:solidFill>
                          <a:srgbClr val="FFC000"/>
                        </a:solidFill>
                      </a:rPr>
                      <a:pPr>
                        <a:defRPr sz="1800" b="1">
                          <a:solidFill>
                            <a:srgbClr val="FFC000"/>
                          </a:solidFill>
                        </a:defRPr>
                      </a:pPr>
                      <a:t>[ЗНАЧЕНИЕ]</a:t>
                    </a:fld>
                    <a:r>
                      <a:rPr lang="en-US" b="1" dirty="0">
                        <a:solidFill>
                          <a:srgbClr val="FFC000"/>
                        </a:solidFill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C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8CBC-489F-8F75-B18C369B4E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[графики.xlsx]Лист5!$A$10:$A$13</c:f>
              <c:strCache>
                <c:ptCount val="4"/>
                <c:pt idx="0">
                  <c:v>в индивидуальных домах</c:v>
                </c:pt>
                <c:pt idx="1">
                  <c:v>в отдельных квартирах</c:v>
                </c:pt>
                <c:pt idx="2">
                  <c:v>в коммунальных квартирах</c:v>
                </c:pt>
                <c:pt idx="3">
                  <c:v>в общежитиях</c:v>
                </c:pt>
              </c:strCache>
            </c:strRef>
          </c:cat>
          <c:val>
            <c:numRef>
              <c:f>[графики.xlsx]Лист5!$B$10:$B$13</c:f>
              <c:numCache>
                <c:formatCode>General</c:formatCode>
                <c:ptCount val="4"/>
                <c:pt idx="0">
                  <c:v>39.200000000000003</c:v>
                </c:pt>
                <c:pt idx="1">
                  <c:v>59.2</c:v>
                </c:pt>
                <c:pt idx="2">
                  <c:v>0.6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CBC-489F-8F75-B18C369B4E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0.8152</cdr:x>
      <cdr:y>0.46927</cdr:y>
    </cdr:from>
    <cdr:to>
      <cdr:x>0.87885</cdr:x>
      <cdr:y>0.56394</cdr:y>
    </cdr:to>
    <cdr:pic>
      <cdr:nvPicPr>
        <cdr:cNvPr id="2" name="Рисунок 1">
          <a:extLst xmlns:a="http://schemas.openxmlformats.org/drawingml/2006/main">
            <a:ext uri="{FF2B5EF4-FFF2-40B4-BE49-F238E27FC236}">
              <a16:creationId xmlns:a16="http://schemas.microsoft.com/office/drawing/2014/main" id="{7F699F41-64D5-4B50-B399-62E0A104940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  <a:ext uri="{96DAC541-7B7A-43D3-8B79-37D633B846F1}">
              <asvg:svgBlip xmlns:asvg="http://schemas.microsoft.com/office/drawing/2016/SVG/main" r:embed="rId2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549728" y="2147866"/>
          <a:ext cx="433324" cy="43332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0.8581</cdr:x>
      <cdr:y>0.61422</cdr:y>
    </cdr:from>
    <cdr:to>
      <cdr:x>0.92106</cdr:x>
      <cdr:y>0.70787</cdr:y>
    </cdr:to>
    <cdr:pic>
      <cdr:nvPicPr>
        <cdr:cNvPr id="3" name="Рисунок 2">
          <a:extLst xmlns:a="http://schemas.openxmlformats.org/drawingml/2006/main">
            <a:ext uri="{FF2B5EF4-FFF2-40B4-BE49-F238E27FC236}">
              <a16:creationId xmlns:a16="http://schemas.microsoft.com/office/drawing/2014/main" id="{20494731-7C62-4130-BDAC-A3536142EEA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 cstate="print">
          <a:extLst>
            <a:ext uri="{28A0092B-C50C-407E-A947-70E740481C1C}">
              <a14:useLocalDpi xmlns:a14="http://schemas.microsoft.com/office/drawing/2010/main" val="0"/>
            </a:ext>
            <a:ext uri="{96DAC541-7B7A-43D3-8B79-37D633B846F1}">
              <asvg:svgBlip xmlns:asvg="http://schemas.microsoft.com/office/drawing/2016/SVG/main" r:embed="rId4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841797" y="2811354"/>
          <a:ext cx="428639" cy="428639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283583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400" b="1" i="0" u="sng">
                <a:solidFill>
                  <a:srgbClr val="FFC33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283583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283583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338554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67710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77940"/>
            <a:ext cx="2804160" cy="276999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45280" y="6377940"/>
            <a:ext cx="3901440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78240" y="6377940"/>
            <a:ext cx="2804160" cy="276999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741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>
            <a:extLst>
              <a:ext uri="{FF2B5EF4-FFF2-40B4-BE49-F238E27FC236}">
                <a16:creationId xmlns:a16="http://schemas.microsoft.com/office/drawing/2014/main" id="{8E62C042-4EA4-314F-8837-7915700A0693}"/>
              </a:ext>
            </a:extLst>
          </p:cNvPr>
          <p:cNvSpPr txBox="1"/>
          <p:nvPr/>
        </p:nvSpPr>
        <p:spPr>
          <a:xfrm>
            <a:off x="358565" y="118434"/>
            <a:ext cx="1048822" cy="2921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45" dirty="0">
                <a:solidFill>
                  <a:srgbClr val="334286"/>
                </a:solidFill>
                <a:latin typeface="Arial"/>
                <a:cs typeface="Arial"/>
              </a:rPr>
              <a:t>РОССТАТ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12" name="object 13">
            <a:extLst>
              <a:ext uri="{FF2B5EF4-FFF2-40B4-BE49-F238E27FC236}">
                <a16:creationId xmlns:a16="http://schemas.microsoft.com/office/drawing/2014/main" id="{978D5EB5-026B-2249-A8D4-5B5D2223AD6E}"/>
              </a:ext>
            </a:extLst>
          </p:cNvPr>
          <p:cNvSpPr/>
          <p:nvPr/>
        </p:nvSpPr>
        <p:spPr>
          <a:xfrm>
            <a:off x="373245" y="-1"/>
            <a:ext cx="11480069" cy="90567"/>
          </a:xfrm>
          <a:custGeom>
            <a:avLst/>
            <a:gdLst/>
            <a:ahLst/>
            <a:cxnLst/>
            <a:rect l="l" t="t" r="r" b="b"/>
            <a:pathLst>
              <a:path w="9980930" h="78740">
                <a:moveTo>
                  <a:pt x="0" y="78232"/>
                </a:moveTo>
                <a:lnTo>
                  <a:pt x="9980358" y="78232"/>
                </a:lnTo>
                <a:lnTo>
                  <a:pt x="9980358" y="0"/>
                </a:lnTo>
                <a:lnTo>
                  <a:pt x="0" y="0"/>
                </a:lnTo>
                <a:lnTo>
                  <a:pt x="0" y="78232"/>
                </a:lnTo>
                <a:close/>
              </a:path>
            </a:pathLst>
          </a:custGeom>
          <a:solidFill>
            <a:srgbClr val="33428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Номер слайда 5">
            <a:extLst>
              <a:ext uri="{FF2B5EF4-FFF2-40B4-BE49-F238E27FC236}">
                <a16:creationId xmlns:a16="http://schemas.microsoft.com/office/drawing/2014/main" id="{589F21BF-0ECE-1B45-A099-F5B6E92C16A7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9310907" y="63556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1B81EEA-DF2A-1C47-9781-44818CAE422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5C608B83-A2F2-ED49-8A9B-1801A540551C}"/>
              </a:ext>
            </a:extLst>
          </p:cNvPr>
          <p:cNvSpPr/>
          <p:nvPr userDrawn="1"/>
        </p:nvSpPr>
        <p:spPr>
          <a:xfrm>
            <a:off x="0" y="649854"/>
            <a:ext cx="219919" cy="739108"/>
          </a:xfrm>
          <a:custGeom>
            <a:avLst/>
            <a:gdLst/>
            <a:ahLst/>
            <a:cxnLst/>
            <a:rect l="l" t="t" r="r" b="b"/>
            <a:pathLst>
              <a:path w="203835" h="565785">
                <a:moveTo>
                  <a:pt x="0" y="565226"/>
                </a:moveTo>
                <a:lnTo>
                  <a:pt x="203530" y="565226"/>
                </a:lnTo>
                <a:lnTo>
                  <a:pt x="203530" y="0"/>
                </a:lnTo>
                <a:lnTo>
                  <a:pt x="0" y="0"/>
                </a:lnTo>
                <a:lnTo>
                  <a:pt x="0" y="565226"/>
                </a:lnTo>
                <a:close/>
              </a:path>
            </a:pathLst>
          </a:custGeom>
          <a:solidFill>
            <a:srgbClr val="E1002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Текст 17">
            <a:extLst>
              <a:ext uri="{FF2B5EF4-FFF2-40B4-BE49-F238E27FC236}">
                <a16:creationId xmlns:a16="http://schemas.microsoft.com/office/drawing/2014/main" id="{72C1670E-B5AF-C246-8209-DB0091245A2E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92220" y="536137"/>
            <a:ext cx="2613235" cy="936897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800">
                <a:solidFill>
                  <a:srgbClr val="33428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id="{EAF7FE5E-C8C1-E64E-A6DD-18826DFE6AED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1000124" y="1687112"/>
            <a:ext cx="5181601" cy="4668570"/>
          </a:xfrm>
          <a:prstGeom prst="rect">
            <a:avLst/>
          </a:prstGeom>
        </p:spPr>
        <p:txBody>
          <a:bodyPr/>
          <a:lstStyle>
            <a:lvl1pPr marL="12700" indent="0" algn="l" defTabSz="914400" rtl="0" eaLnBrk="1" latinLnBrk="0" hangingPunct="1">
              <a:buNone/>
              <a:defRPr lang="ru-RU" sz="1450" kern="1200" spc="-10" dirty="0">
                <a:solidFill>
                  <a:srgbClr val="4D4D4D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9" name="Текст 4">
            <a:extLst>
              <a:ext uri="{FF2B5EF4-FFF2-40B4-BE49-F238E27FC236}">
                <a16:creationId xmlns:a16="http://schemas.microsoft.com/office/drawing/2014/main" id="{EAF7FE5E-C8C1-E64E-A6DD-18826DFE6AED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438901" y="1687112"/>
            <a:ext cx="5258990" cy="4668570"/>
          </a:xfrm>
          <a:prstGeom prst="rect">
            <a:avLst/>
          </a:prstGeom>
        </p:spPr>
        <p:txBody>
          <a:bodyPr/>
          <a:lstStyle>
            <a:lvl1pPr marL="12700" indent="0" algn="l" defTabSz="914400" rtl="0" eaLnBrk="1" latinLnBrk="0" hangingPunct="1">
              <a:buNone/>
              <a:defRPr lang="ru-RU" sz="1450" kern="1200" spc="-10" dirty="0">
                <a:solidFill>
                  <a:srgbClr val="4D4D4D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1621784"/>
            <a:ext cx="219919" cy="4576940"/>
          </a:xfrm>
          <a:prstGeom prst="rect">
            <a:avLst/>
          </a:prstGeom>
          <a:solidFill>
            <a:srgbClr val="FFC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37274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49121" y="586486"/>
            <a:ext cx="7572375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283583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83555" y="1314492"/>
            <a:ext cx="6202045" cy="18199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 u="sng">
                <a:solidFill>
                  <a:srgbClr val="FFC33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7.png"/><Relationship Id="rId7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chart" Target="../charts/chart5.xml"/><Relationship Id="rId4" Type="http://schemas.openxmlformats.org/officeDocument/2006/relationships/image" Target="../media/image29.png"/><Relationship Id="rId9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6.xml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gif"/><Relationship Id="rId7" Type="http://schemas.openxmlformats.org/officeDocument/2006/relationships/image" Target="../media/image39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images.yandex.ru/yandsearch?p=1&amp;text=%D0%BD%D0%B0%D1%86%D0%B8%D0%BE%D0%BD%D0%B0%D0%BB%D1%8C%D0%BD%D1%8B%D0%B5%20%D0%BA%D0%BE%D1%81%D1%82%D1%8E%D0%BC%D1%8B%20%D0%BD%D0%B0%D1%80%D0%BE%D0%B4%D0%BE%D0%B2%20%D1%80%D0%BE%D1%81%D1%81%D0%B8%D0%B8&amp;noreask=1&amp;img_url=www.etnolog.ru/images/dress/azerbaidzhantsy.jpg&amp;pos=30&amp;rpt=simage&amp;lr=67" TargetMode="External"/><Relationship Id="rId11" Type="http://schemas.openxmlformats.org/officeDocument/2006/relationships/image" Target="../media/image43.png"/><Relationship Id="rId5" Type="http://schemas.openxmlformats.org/officeDocument/2006/relationships/image" Target="../media/image38.jpeg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24.png"/><Relationship Id="rId7" Type="http://schemas.openxmlformats.org/officeDocument/2006/relationships/image" Target="../media/image4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10" Type="http://schemas.openxmlformats.org/officeDocument/2006/relationships/chart" Target="../charts/chart9.xml"/><Relationship Id="rId4" Type="http://schemas.openxmlformats.org/officeDocument/2006/relationships/image" Target="../media/image25.png"/><Relationship Id="rId9" Type="http://schemas.openxmlformats.org/officeDocument/2006/relationships/image" Target="../media/image4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69.gif"/><Relationship Id="rId3" Type="http://schemas.openxmlformats.org/officeDocument/2006/relationships/image" Target="../media/image56.gif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8.png"/><Relationship Id="rId2" Type="http://schemas.openxmlformats.org/officeDocument/2006/relationships/image" Target="../media/image55.png"/><Relationship Id="rId16" Type="http://schemas.openxmlformats.org/officeDocument/2006/relationships/chart" Target="../charts/chart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chart" Target="../charts/chart10.xml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19" Type="http://schemas.openxmlformats.org/officeDocument/2006/relationships/image" Target="../media/image43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87555" cy="6858000"/>
            <a:chOff x="4756" y="0"/>
            <a:chExt cx="1218755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56" y="0"/>
              <a:ext cx="12187243" cy="68579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70499" y="1293078"/>
              <a:ext cx="835486" cy="976607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2888995" y="2434589"/>
            <a:ext cx="221742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95"/>
              </a:spcBef>
            </a:pPr>
            <a:r>
              <a:rPr sz="10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ФЕДЕРАЛЬНАЯ</a:t>
            </a:r>
            <a:r>
              <a:rPr sz="10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0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СЛУЖБА</a:t>
            </a:r>
            <a:endParaRPr sz="10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0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ГОСУДАРСТВЕННОЙ</a:t>
            </a:r>
            <a:r>
              <a:rPr sz="10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СТАТИСТИКИ</a:t>
            </a:r>
            <a:endParaRPr sz="1000" dirty="0">
              <a:latin typeface="Microsoft Sans Serif"/>
              <a:cs typeface="Microsoft Sans Serif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1455907" y="4642154"/>
            <a:ext cx="495300" cy="498475"/>
            <a:chOff x="11455907" y="4642154"/>
            <a:chExt cx="495300" cy="498475"/>
          </a:xfrm>
        </p:grpSpPr>
        <p:sp>
          <p:nvSpPr>
            <p:cNvPr id="7" name="object 7"/>
            <p:cNvSpPr/>
            <p:nvPr/>
          </p:nvSpPr>
          <p:spPr>
            <a:xfrm>
              <a:off x="11455907" y="4642154"/>
              <a:ext cx="495300" cy="498475"/>
            </a:xfrm>
            <a:custGeom>
              <a:avLst/>
              <a:gdLst/>
              <a:ahLst/>
              <a:cxnLst/>
              <a:rect l="l" t="t" r="r" b="b"/>
              <a:pathLst>
                <a:path w="495300" h="498475">
                  <a:moveTo>
                    <a:pt x="495173" y="0"/>
                  </a:moveTo>
                  <a:lnTo>
                    <a:pt x="0" y="0"/>
                  </a:lnTo>
                  <a:lnTo>
                    <a:pt x="0" y="497916"/>
                  </a:lnTo>
                  <a:lnTo>
                    <a:pt x="495173" y="497916"/>
                  </a:lnTo>
                  <a:lnTo>
                    <a:pt x="495173" y="0"/>
                  </a:lnTo>
                  <a:close/>
                </a:path>
              </a:pathLst>
            </a:custGeom>
            <a:solidFill>
              <a:srgbClr val="FFC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35739" y="4760975"/>
              <a:ext cx="153924" cy="288036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3633596" y="3722370"/>
            <a:ext cx="6851015" cy="830997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>
              <a:lnSpc>
                <a:spcPts val="3020"/>
              </a:lnSpc>
              <a:spcBef>
                <a:spcPts val="480"/>
              </a:spcBef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lang="ru-RU" sz="2800" b="1" spc="-5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28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ИТОГАХ</a:t>
            </a:r>
            <a:r>
              <a:rPr sz="28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 spc="-20" dirty="0">
                <a:solidFill>
                  <a:srgbClr val="FFFFFF"/>
                </a:solidFill>
                <a:latin typeface="Arial"/>
                <a:cs typeface="Arial"/>
              </a:rPr>
              <a:t>ВСЕРОССИЙСКОЙ </a:t>
            </a:r>
            <a:r>
              <a:rPr sz="2800" b="1" spc="-7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Arial"/>
                <a:cs typeface="Arial"/>
              </a:rPr>
              <a:t>ПЕРЕПИСИ</a:t>
            </a:r>
            <a:r>
              <a:rPr sz="2800" b="1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 spc="-20" dirty="0">
                <a:solidFill>
                  <a:srgbClr val="FFFFFF"/>
                </a:solidFill>
                <a:latin typeface="Arial"/>
                <a:cs typeface="Arial"/>
              </a:rPr>
              <a:t>НАСЕЛЕНИЯ</a:t>
            </a:r>
            <a:r>
              <a:rPr sz="2800" b="1" spc="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2020</a:t>
            </a:r>
            <a:r>
              <a:rPr sz="2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 spc="-20" dirty="0">
                <a:solidFill>
                  <a:srgbClr val="FFFFFF"/>
                </a:solidFill>
                <a:latin typeface="Arial"/>
                <a:cs typeface="Arial"/>
              </a:rPr>
              <a:t>ГОДА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121655" y="5338899"/>
            <a:ext cx="6233160" cy="581569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75"/>
              </a:spcBef>
            </a:pPr>
            <a:endParaRPr sz="2800" dirty="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977243" y="6401206"/>
            <a:ext cx="1384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7E7E7E"/>
                </a:solidFill>
                <a:latin typeface="Microsoft Sans Serif"/>
                <a:cs typeface="Microsoft Sans Serif"/>
              </a:rPr>
              <a:t>1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A31A9D-EDD2-6266-587E-DCF3195770B1}"/>
              </a:ext>
            </a:extLst>
          </p:cNvPr>
          <p:cNvSpPr txBox="1"/>
          <p:nvPr/>
        </p:nvSpPr>
        <p:spPr>
          <a:xfrm>
            <a:off x="5785050" y="5735802"/>
            <a:ext cx="626140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800" b="1" dirty="0">
                <a:solidFill>
                  <a:srgbClr val="C00000"/>
                </a:solidFill>
              </a:rPr>
              <a:t>Франциян Наталья Владимировна </a:t>
            </a:r>
            <a:r>
              <a:rPr lang="ru-RU" sz="1800" b="1" dirty="0">
                <a:solidFill>
                  <a:srgbClr val="C00000"/>
                </a:solidFill>
              </a:rPr>
              <a:t>–</a:t>
            </a:r>
          </a:p>
          <a:p>
            <a:pPr algn="ctr">
              <a:spcBef>
                <a:spcPts val="0"/>
              </a:spcBef>
            </a:pPr>
            <a:r>
              <a:rPr lang="ru-RU" sz="2400" b="1" dirty="0">
                <a:solidFill>
                  <a:srgbClr val="C00000"/>
                </a:solidFill>
              </a:rPr>
              <a:t>заместитель руководителя Томскстата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5800" y="2833052"/>
            <a:ext cx="492759" cy="3324415"/>
          </a:xfrm>
          <a:custGeom>
            <a:avLst/>
            <a:gdLst/>
            <a:ahLst/>
            <a:cxnLst/>
            <a:rect l="l" t="t" r="r" b="b"/>
            <a:pathLst>
              <a:path w="492759" h="4157979">
                <a:moveTo>
                  <a:pt x="492252" y="0"/>
                </a:moveTo>
                <a:lnTo>
                  <a:pt x="0" y="0"/>
                </a:lnTo>
                <a:lnTo>
                  <a:pt x="0" y="4157472"/>
                </a:lnTo>
                <a:lnTo>
                  <a:pt x="492252" y="4157472"/>
                </a:lnTo>
                <a:lnTo>
                  <a:pt x="492252" y="0"/>
                </a:lnTo>
                <a:close/>
              </a:path>
            </a:pathLst>
          </a:custGeom>
          <a:solidFill>
            <a:srgbClr val="529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63495" y="5730240"/>
            <a:ext cx="492759" cy="426720"/>
          </a:xfrm>
          <a:custGeom>
            <a:avLst/>
            <a:gdLst/>
            <a:ahLst/>
            <a:cxnLst/>
            <a:rect l="l" t="t" r="r" b="b"/>
            <a:pathLst>
              <a:path w="492760" h="426720">
                <a:moveTo>
                  <a:pt x="492252" y="0"/>
                </a:moveTo>
                <a:lnTo>
                  <a:pt x="0" y="0"/>
                </a:lnTo>
                <a:lnTo>
                  <a:pt x="0" y="426720"/>
                </a:lnTo>
                <a:lnTo>
                  <a:pt x="492252" y="426720"/>
                </a:lnTo>
                <a:lnTo>
                  <a:pt x="492252" y="0"/>
                </a:lnTo>
                <a:close/>
              </a:path>
            </a:pathLst>
          </a:custGeom>
          <a:solidFill>
            <a:srgbClr val="529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41191" y="4721352"/>
            <a:ext cx="492759" cy="1435735"/>
          </a:xfrm>
          <a:custGeom>
            <a:avLst/>
            <a:gdLst/>
            <a:ahLst/>
            <a:cxnLst/>
            <a:rect l="l" t="t" r="r" b="b"/>
            <a:pathLst>
              <a:path w="492760" h="1435735">
                <a:moveTo>
                  <a:pt x="492252" y="0"/>
                </a:moveTo>
                <a:lnTo>
                  <a:pt x="0" y="0"/>
                </a:lnTo>
                <a:lnTo>
                  <a:pt x="0" y="1435608"/>
                </a:lnTo>
                <a:lnTo>
                  <a:pt x="492252" y="1435608"/>
                </a:lnTo>
                <a:lnTo>
                  <a:pt x="492252" y="0"/>
                </a:lnTo>
                <a:close/>
              </a:path>
            </a:pathLst>
          </a:custGeom>
          <a:solidFill>
            <a:srgbClr val="529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20411" y="5643371"/>
            <a:ext cx="492759" cy="513715"/>
          </a:xfrm>
          <a:custGeom>
            <a:avLst/>
            <a:gdLst/>
            <a:ahLst/>
            <a:cxnLst/>
            <a:rect l="l" t="t" r="r" b="b"/>
            <a:pathLst>
              <a:path w="492760" h="513714">
                <a:moveTo>
                  <a:pt x="492251" y="0"/>
                </a:moveTo>
                <a:lnTo>
                  <a:pt x="0" y="0"/>
                </a:lnTo>
                <a:lnTo>
                  <a:pt x="0" y="513587"/>
                </a:lnTo>
                <a:lnTo>
                  <a:pt x="492251" y="513587"/>
                </a:lnTo>
                <a:lnTo>
                  <a:pt x="492251" y="0"/>
                </a:lnTo>
                <a:close/>
              </a:path>
            </a:pathLst>
          </a:custGeom>
          <a:solidFill>
            <a:srgbClr val="529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98108" y="5980176"/>
            <a:ext cx="492759" cy="177165"/>
          </a:xfrm>
          <a:custGeom>
            <a:avLst/>
            <a:gdLst/>
            <a:ahLst/>
            <a:cxnLst/>
            <a:rect l="l" t="t" r="r" b="b"/>
            <a:pathLst>
              <a:path w="492759" h="177164">
                <a:moveTo>
                  <a:pt x="492251" y="0"/>
                </a:moveTo>
                <a:lnTo>
                  <a:pt x="0" y="0"/>
                </a:lnTo>
                <a:lnTo>
                  <a:pt x="0" y="176784"/>
                </a:lnTo>
                <a:lnTo>
                  <a:pt x="492251" y="176784"/>
                </a:lnTo>
                <a:lnTo>
                  <a:pt x="492251" y="0"/>
                </a:lnTo>
                <a:close/>
              </a:path>
            </a:pathLst>
          </a:custGeom>
          <a:solidFill>
            <a:srgbClr val="529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575804" y="5836920"/>
            <a:ext cx="492759" cy="320040"/>
          </a:xfrm>
          <a:custGeom>
            <a:avLst/>
            <a:gdLst/>
            <a:ahLst/>
            <a:cxnLst/>
            <a:rect l="l" t="t" r="r" b="b"/>
            <a:pathLst>
              <a:path w="492759" h="320039">
                <a:moveTo>
                  <a:pt x="492251" y="0"/>
                </a:moveTo>
                <a:lnTo>
                  <a:pt x="0" y="0"/>
                </a:lnTo>
                <a:lnTo>
                  <a:pt x="0" y="320039"/>
                </a:lnTo>
                <a:lnTo>
                  <a:pt x="492251" y="320039"/>
                </a:lnTo>
                <a:lnTo>
                  <a:pt x="492251" y="0"/>
                </a:lnTo>
                <a:close/>
              </a:path>
            </a:pathLst>
          </a:custGeom>
          <a:solidFill>
            <a:srgbClr val="529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953500" y="4267201"/>
            <a:ext cx="492759" cy="1890140"/>
          </a:xfrm>
          <a:custGeom>
            <a:avLst/>
            <a:gdLst/>
            <a:ahLst/>
            <a:cxnLst/>
            <a:rect l="l" t="t" r="r" b="b"/>
            <a:pathLst>
              <a:path w="492759" h="1365885">
                <a:moveTo>
                  <a:pt x="492251" y="0"/>
                </a:moveTo>
                <a:lnTo>
                  <a:pt x="0" y="0"/>
                </a:lnTo>
                <a:lnTo>
                  <a:pt x="0" y="1365504"/>
                </a:lnTo>
                <a:lnTo>
                  <a:pt x="492251" y="1365504"/>
                </a:lnTo>
                <a:lnTo>
                  <a:pt x="492251" y="0"/>
                </a:lnTo>
                <a:close/>
              </a:path>
            </a:pathLst>
          </a:custGeom>
          <a:solidFill>
            <a:srgbClr val="529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81683" y="2666999"/>
            <a:ext cx="492759" cy="3490087"/>
          </a:xfrm>
          <a:custGeom>
            <a:avLst/>
            <a:gdLst/>
            <a:ahLst/>
            <a:cxnLst/>
            <a:rect l="l" t="t" r="r" b="b"/>
            <a:pathLst>
              <a:path w="492760" h="4178935">
                <a:moveTo>
                  <a:pt x="492252" y="0"/>
                </a:moveTo>
                <a:lnTo>
                  <a:pt x="0" y="0"/>
                </a:lnTo>
                <a:lnTo>
                  <a:pt x="0" y="4178808"/>
                </a:lnTo>
                <a:lnTo>
                  <a:pt x="492252" y="4178808"/>
                </a:lnTo>
                <a:lnTo>
                  <a:pt x="492252" y="0"/>
                </a:lnTo>
                <a:close/>
              </a:path>
            </a:pathLst>
          </a:custGeom>
          <a:solidFill>
            <a:srgbClr val="C590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647291" y="5729047"/>
            <a:ext cx="492759" cy="426720"/>
          </a:xfrm>
          <a:custGeom>
            <a:avLst/>
            <a:gdLst/>
            <a:ahLst/>
            <a:cxnLst/>
            <a:rect l="l" t="t" r="r" b="b"/>
            <a:pathLst>
              <a:path w="492760" h="429895">
                <a:moveTo>
                  <a:pt x="492251" y="0"/>
                </a:moveTo>
                <a:lnTo>
                  <a:pt x="0" y="0"/>
                </a:lnTo>
                <a:lnTo>
                  <a:pt x="0" y="429768"/>
                </a:lnTo>
                <a:lnTo>
                  <a:pt x="492251" y="429768"/>
                </a:lnTo>
                <a:lnTo>
                  <a:pt x="492251" y="0"/>
                </a:lnTo>
                <a:close/>
              </a:path>
            </a:pathLst>
          </a:custGeom>
          <a:solidFill>
            <a:srgbClr val="C590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37076" y="4965191"/>
            <a:ext cx="492759" cy="1191895"/>
          </a:xfrm>
          <a:custGeom>
            <a:avLst/>
            <a:gdLst/>
            <a:ahLst/>
            <a:cxnLst/>
            <a:rect l="l" t="t" r="r" b="b"/>
            <a:pathLst>
              <a:path w="492760" h="1191895">
                <a:moveTo>
                  <a:pt x="492251" y="0"/>
                </a:moveTo>
                <a:lnTo>
                  <a:pt x="0" y="0"/>
                </a:lnTo>
                <a:lnTo>
                  <a:pt x="0" y="1191767"/>
                </a:lnTo>
                <a:lnTo>
                  <a:pt x="492251" y="1191767"/>
                </a:lnTo>
                <a:lnTo>
                  <a:pt x="492251" y="0"/>
                </a:lnTo>
                <a:close/>
              </a:path>
            </a:pathLst>
          </a:custGeom>
          <a:solidFill>
            <a:srgbClr val="C590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414771" y="5309107"/>
            <a:ext cx="492759" cy="848233"/>
          </a:xfrm>
          <a:custGeom>
            <a:avLst/>
            <a:gdLst/>
            <a:ahLst/>
            <a:cxnLst/>
            <a:rect l="l" t="t" r="r" b="b"/>
            <a:pathLst>
              <a:path w="492760" h="992504">
                <a:moveTo>
                  <a:pt x="492251" y="0"/>
                </a:moveTo>
                <a:lnTo>
                  <a:pt x="0" y="0"/>
                </a:lnTo>
                <a:lnTo>
                  <a:pt x="0" y="992123"/>
                </a:lnTo>
                <a:lnTo>
                  <a:pt x="492251" y="992123"/>
                </a:lnTo>
                <a:lnTo>
                  <a:pt x="492251" y="0"/>
                </a:lnTo>
                <a:close/>
              </a:path>
            </a:pathLst>
          </a:custGeom>
          <a:solidFill>
            <a:srgbClr val="C590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793992" y="5914644"/>
            <a:ext cx="492759" cy="242570"/>
          </a:xfrm>
          <a:custGeom>
            <a:avLst/>
            <a:gdLst/>
            <a:ahLst/>
            <a:cxnLst/>
            <a:rect l="l" t="t" r="r" b="b"/>
            <a:pathLst>
              <a:path w="492759" h="242570">
                <a:moveTo>
                  <a:pt x="492251" y="0"/>
                </a:moveTo>
                <a:lnTo>
                  <a:pt x="0" y="0"/>
                </a:lnTo>
                <a:lnTo>
                  <a:pt x="0" y="242315"/>
                </a:lnTo>
                <a:lnTo>
                  <a:pt x="492251" y="242315"/>
                </a:lnTo>
                <a:lnTo>
                  <a:pt x="492251" y="0"/>
                </a:lnTo>
                <a:close/>
              </a:path>
            </a:pathLst>
          </a:custGeom>
          <a:solidFill>
            <a:srgbClr val="C590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171688" y="5084919"/>
            <a:ext cx="492759" cy="1072547"/>
          </a:xfrm>
          <a:custGeom>
            <a:avLst/>
            <a:gdLst/>
            <a:ahLst/>
            <a:cxnLst/>
            <a:rect l="l" t="t" r="r" b="b"/>
            <a:pathLst>
              <a:path w="492759" h="1582420">
                <a:moveTo>
                  <a:pt x="492251" y="0"/>
                </a:moveTo>
                <a:lnTo>
                  <a:pt x="0" y="0"/>
                </a:lnTo>
                <a:lnTo>
                  <a:pt x="0" y="1581911"/>
                </a:lnTo>
                <a:lnTo>
                  <a:pt x="492251" y="1581911"/>
                </a:lnTo>
                <a:lnTo>
                  <a:pt x="492251" y="0"/>
                </a:lnTo>
                <a:close/>
              </a:path>
            </a:pathLst>
          </a:custGeom>
          <a:solidFill>
            <a:srgbClr val="C590A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541019" y="3871100"/>
            <a:ext cx="9645650" cy="2286367"/>
            <a:chOff x="541019" y="3871100"/>
            <a:chExt cx="9645650" cy="2286367"/>
          </a:xfrm>
        </p:grpSpPr>
        <p:sp>
          <p:nvSpPr>
            <p:cNvPr id="20" name="object 20"/>
            <p:cNvSpPr/>
            <p:nvPr/>
          </p:nvSpPr>
          <p:spPr>
            <a:xfrm>
              <a:off x="9549384" y="3871100"/>
              <a:ext cx="492759" cy="2286367"/>
            </a:xfrm>
            <a:custGeom>
              <a:avLst/>
              <a:gdLst/>
              <a:ahLst/>
              <a:cxnLst/>
              <a:rect l="l" t="t" r="r" b="b"/>
              <a:pathLst>
                <a:path w="492759" h="1696720">
                  <a:moveTo>
                    <a:pt x="492251" y="0"/>
                  </a:moveTo>
                  <a:lnTo>
                    <a:pt x="0" y="0"/>
                  </a:lnTo>
                  <a:lnTo>
                    <a:pt x="0" y="1696212"/>
                  </a:lnTo>
                  <a:lnTo>
                    <a:pt x="492251" y="1696212"/>
                  </a:lnTo>
                  <a:lnTo>
                    <a:pt x="492251" y="0"/>
                  </a:lnTo>
                  <a:close/>
                </a:path>
              </a:pathLst>
            </a:custGeom>
            <a:solidFill>
              <a:srgbClr val="C590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1019" y="6156959"/>
              <a:ext cx="9645650" cy="0"/>
            </a:xfrm>
            <a:custGeom>
              <a:avLst/>
              <a:gdLst/>
              <a:ahLst/>
              <a:cxnLst/>
              <a:rect l="l" t="t" r="r" b="b"/>
              <a:pathLst>
                <a:path w="9645650">
                  <a:moveTo>
                    <a:pt x="0" y="0"/>
                  </a:moveTo>
                  <a:lnTo>
                    <a:pt x="9645396" y="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613359" y="6194856"/>
            <a:ext cx="1231265" cy="327654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R="5080" algn="ctr">
              <a:lnSpc>
                <a:spcPts val="800"/>
              </a:lnSpc>
              <a:spcBef>
                <a:spcPts val="155"/>
              </a:spcBef>
            </a:pP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Состоящие</a:t>
            </a:r>
            <a:r>
              <a:rPr sz="900" b="1" spc="4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в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зарегистрированном</a:t>
            </a:r>
            <a:r>
              <a:rPr sz="900" b="1" spc="5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браке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081529" y="6194856"/>
            <a:ext cx="1052195" cy="533416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R="5080" algn="ctr">
              <a:lnSpc>
                <a:spcPts val="800"/>
              </a:lnSpc>
              <a:spcBef>
                <a:spcPts val="155"/>
              </a:spcBef>
            </a:pP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Состоящие</a:t>
            </a:r>
            <a:r>
              <a:rPr sz="900" b="1" spc="4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в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незарегистрированном </a:t>
            </a:r>
            <a:r>
              <a:rPr sz="900" b="1" spc="-18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супружеском</a:t>
            </a:r>
            <a:r>
              <a:rPr sz="900" b="1" spc="4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союзе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07790" y="6194856"/>
            <a:ext cx="1153795" cy="225639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R="5080" algn="ctr">
              <a:lnSpc>
                <a:spcPts val="800"/>
              </a:lnSpc>
              <a:spcBef>
                <a:spcPts val="155"/>
              </a:spcBef>
            </a:pP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Никогда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не 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состоявшие</a:t>
            </a:r>
            <a:r>
              <a:rPr sz="900" b="1" spc="4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в </a:t>
            </a:r>
            <a:r>
              <a:rPr sz="900" b="1" spc="-18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браке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760214" y="6194856"/>
            <a:ext cx="1207135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Разведенные</a:t>
            </a:r>
            <a:r>
              <a:rPr sz="900" b="1" spc="-3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официально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398766" y="6194855"/>
            <a:ext cx="943355" cy="1506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Р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а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з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оше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дши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ес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я</a:t>
            </a:r>
            <a:endParaRPr sz="9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931022" y="6194856"/>
            <a:ext cx="492759" cy="1506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Вдовые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899017" y="6194856"/>
            <a:ext cx="1197610" cy="225639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R="5080" algn="ctr">
              <a:lnSpc>
                <a:spcPts val="800"/>
              </a:lnSpc>
              <a:spcBef>
                <a:spcPts val="155"/>
              </a:spcBef>
            </a:pP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Не указавшие</a:t>
            </a:r>
            <a:r>
              <a:rPr sz="900" b="1" spc="2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состояние</a:t>
            </a:r>
            <a:r>
              <a:rPr sz="900" b="1" spc="3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в </a:t>
            </a:r>
            <a:r>
              <a:rPr sz="900" b="1" spc="-18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браке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1472322" y="545811"/>
            <a:ext cx="7572375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spcBef>
                <a:spcPts val="95"/>
              </a:spcBef>
            </a:pPr>
            <a:r>
              <a:rPr spc="-35" dirty="0"/>
              <a:t>ЧИСЛЕННОСТЬ</a:t>
            </a:r>
            <a:r>
              <a:rPr spc="80" dirty="0"/>
              <a:t> </a:t>
            </a:r>
            <a:r>
              <a:rPr spc="-30" dirty="0"/>
              <a:t>НАСЕЛЕНИЯ</a:t>
            </a:r>
            <a:r>
              <a:rPr spc="55" dirty="0"/>
              <a:t> </a:t>
            </a:r>
            <a:r>
              <a:rPr lang="ru-RU" spc="-40" dirty="0"/>
              <a:t>ТОМСКОЙ</a:t>
            </a:r>
            <a:r>
              <a:rPr spc="85" dirty="0"/>
              <a:t> </a:t>
            </a:r>
            <a:r>
              <a:rPr spc="-40" dirty="0"/>
              <a:t>ОБЛАСТИ </a:t>
            </a:r>
            <a:r>
              <a:rPr spc="-570" dirty="0"/>
              <a:t> </a:t>
            </a:r>
            <a:br>
              <a:rPr lang="ru-RU" spc="-570" dirty="0"/>
            </a:br>
            <a:r>
              <a:rPr spc="-10" dirty="0"/>
              <a:t>ПО</a:t>
            </a:r>
            <a:r>
              <a:rPr spc="30" dirty="0"/>
              <a:t> </a:t>
            </a:r>
            <a:r>
              <a:rPr spc="-45" dirty="0"/>
              <a:t>ПОЛУ</a:t>
            </a:r>
            <a:r>
              <a:rPr spc="55" dirty="0"/>
              <a:t> </a:t>
            </a:r>
            <a:r>
              <a:rPr spc="-15" dirty="0"/>
              <a:t>И</a:t>
            </a:r>
            <a:r>
              <a:rPr spc="30" dirty="0"/>
              <a:t> </a:t>
            </a:r>
            <a:r>
              <a:rPr spc="-40" dirty="0"/>
              <a:t>СОСТОЯНИЮ</a:t>
            </a:r>
            <a:r>
              <a:rPr spc="60" dirty="0"/>
              <a:t> </a:t>
            </a:r>
            <a:r>
              <a:rPr spc="-5" dirty="0"/>
              <a:t>В</a:t>
            </a:r>
            <a:r>
              <a:rPr spc="25" dirty="0"/>
              <a:t> </a:t>
            </a:r>
            <a:r>
              <a:rPr spc="-60" dirty="0"/>
              <a:t>БРАКЕ</a:t>
            </a:r>
            <a:br>
              <a:rPr lang="ru-RU" spc="-60" dirty="0"/>
            </a:br>
            <a:r>
              <a:rPr lang="ru-RU" sz="2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тыс. человек</a:t>
            </a:r>
            <a:endParaRPr sz="2000" spc="-60" dirty="0"/>
          </a:p>
        </p:txBody>
      </p:sp>
      <p:pic>
        <p:nvPicPr>
          <p:cNvPr id="33" name="object 3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79940" y="2461789"/>
            <a:ext cx="513056" cy="682413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99017" y="1339663"/>
            <a:ext cx="515264" cy="682413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2109597" y="5446572"/>
            <a:ext cx="42037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0070C0"/>
                </a:solidFill>
                <a:latin typeface="Microsoft Sans Serif"/>
                <a:cs typeface="Microsoft Sans Serif"/>
              </a:rPr>
              <a:t>23.8</a:t>
            </a:r>
            <a:endParaRPr sz="1600" b="1" dirty="0">
              <a:solidFill>
                <a:srgbClr val="0070C0"/>
              </a:solidFill>
              <a:latin typeface="Microsoft Sans Serif"/>
              <a:cs typeface="Microsoft Sans Serif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693670" y="5456631"/>
            <a:ext cx="42037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C590AF"/>
                </a:solidFill>
                <a:latin typeface="Microsoft Sans Serif"/>
                <a:cs typeface="Microsoft Sans Serif"/>
              </a:rPr>
              <a:t>23.8</a:t>
            </a:r>
            <a:endParaRPr sz="1600" b="1" dirty="0">
              <a:latin typeface="Microsoft Sans Serif"/>
              <a:cs typeface="Microsoft Sans Serif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433317" y="4423664"/>
            <a:ext cx="53340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0070C0"/>
                </a:solidFill>
                <a:latin typeface="Microsoft Sans Serif"/>
                <a:cs typeface="Microsoft Sans Serif"/>
              </a:rPr>
              <a:t>72.4</a:t>
            </a:r>
            <a:endParaRPr sz="1600" b="1" dirty="0">
              <a:solidFill>
                <a:srgbClr val="0070C0"/>
              </a:solidFill>
              <a:latin typeface="Microsoft Sans Serif"/>
              <a:cs typeface="Microsoft Sans Serif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837557" y="5354573"/>
            <a:ext cx="42037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0070C0"/>
                </a:solidFill>
                <a:latin typeface="Microsoft Sans Serif"/>
                <a:cs typeface="Microsoft Sans Serif"/>
              </a:rPr>
              <a:t>21.7</a:t>
            </a:r>
            <a:endParaRPr sz="1600" b="1" dirty="0">
              <a:solidFill>
                <a:srgbClr val="0070C0"/>
              </a:solidFill>
              <a:latin typeface="Microsoft Sans Serif"/>
              <a:cs typeface="Microsoft Sans Serif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037428" y="4624538"/>
            <a:ext cx="581308" cy="2301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745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C590AF"/>
                </a:solidFill>
                <a:latin typeface="Microsoft Sans Serif"/>
                <a:cs typeface="Microsoft Sans Serif"/>
              </a:rPr>
              <a:t>60.9</a:t>
            </a:r>
            <a:endParaRPr sz="1600" b="1" dirty="0">
              <a:latin typeface="Microsoft Sans Serif"/>
              <a:cs typeface="Microsoft Sans Serif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225921" y="5698337"/>
            <a:ext cx="42037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1600" b="1" spc="-10" dirty="0">
                <a:solidFill>
                  <a:srgbClr val="0070C0"/>
                </a:solidFill>
                <a:latin typeface="Microsoft Sans Serif"/>
                <a:cs typeface="Microsoft Sans Serif"/>
              </a:rPr>
              <a:t>6.6</a:t>
            </a:r>
            <a:endParaRPr sz="1600" b="1" dirty="0">
              <a:solidFill>
                <a:srgbClr val="0070C0"/>
              </a:solidFill>
              <a:latin typeface="Microsoft Sans Serif"/>
              <a:cs typeface="Microsoft Sans Serif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796516" y="5661087"/>
            <a:ext cx="42037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C590AF"/>
                </a:solidFill>
                <a:latin typeface="Microsoft Sans Serif"/>
                <a:cs typeface="Microsoft Sans Serif"/>
              </a:rPr>
              <a:t>9.2</a:t>
            </a:r>
            <a:endParaRPr sz="1600" b="1" dirty="0">
              <a:latin typeface="Microsoft Sans Serif"/>
              <a:cs typeface="Microsoft Sans Serif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615555" y="5553557"/>
            <a:ext cx="42037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0070C0"/>
                </a:solidFill>
                <a:latin typeface="Microsoft Sans Serif"/>
                <a:cs typeface="Microsoft Sans Serif"/>
              </a:rPr>
              <a:t>11.6</a:t>
            </a:r>
            <a:endParaRPr sz="1600" b="1" dirty="0">
              <a:solidFill>
                <a:srgbClr val="0070C0"/>
              </a:solidFill>
              <a:latin typeface="Microsoft Sans Serif"/>
              <a:cs typeface="Microsoft Sans Serif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206678" y="4725527"/>
            <a:ext cx="53340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C590AF"/>
                </a:solidFill>
                <a:latin typeface="Microsoft Sans Serif"/>
                <a:cs typeface="Microsoft Sans Serif"/>
              </a:rPr>
              <a:t>59.9</a:t>
            </a:r>
            <a:endParaRPr sz="1600" b="1" dirty="0">
              <a:latin typeface="Microsoft Sans Serif"/>
              <a:cs typeface="Microsoft Sans Serif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9716896" y="1770365"/>
            <a:ext cx="281940" cy="258404"/>
          </a:xfrm>
          <a:custGeom>
            <a:avLst/>
            <a:gdLst/>
            <a:ahLst/>
            <a:cxnLst/>
            <a:rect l="l" t="t" r="r" b="b"/>
            <a:pathLst>
              <a:path w="281940" h="295910">
                <a:moveTo>
                  <a:pt x="140970" y="0"/>
                </a:moveTo>
                <a:lnTo>
                  <a:pt x="96414" y="7534"/>
                </a:lnTo>
                <a:lnTo>
                  <a:pt x="57716" y="28517"/>
                </a:lnTo>
                <a:lnTo>
                  <a:pt x="27200" y="60514"/>
                </a:lnTo>
                <a:lnTo>
                  <a:pt x="7187" y="101096"/>
                </a:lnTo>
                <a:lnTo>
                  <a:pt x="0" y="147827"/>
                </a:lnTo>
                <a:lnTo>
                  <a:pt x="7187" y="194559"/>
                </a:lnTo>
                <a:lnTo>
                  <a:pt x="27200" y="235141"/>
                </a:lnTo>
                <a:lnTo>
                  <a:pt x="57716" y="267138"/>
                </a:lnTo>
                <a:lnTo>
                  <a:pt x="96414" y="288121"/>
                </a:lnTo>
                <a:lnTo>
                  <a:pt x="140970" y="295655"/>
                </a:lnTo>
                <a:lnTo>
                  <a:pt x="185525" y="288121"/>
                </a:lnTo>
                <a:lnTo>
                  <a:pt x="224223" y="267138"/>
                </a:lnTo>
                <a:lnTo>
                  <a:pt x="254739" y="235141"/>
                </a:lnTo>
                <a:lnTo>
                  <a:pt x="274752" y="194559"/>
                </a:lnTo>
                <a:lnTo>
                  <a:pt x="281940" y="147827"/>
                </a:lnTo>
                <a:lnTo>
                  <a:pt x="274752" y="101096"/>
                </a:lnTo>
                <a:lnTo>
                  <a:pt x="254739" y="60514"/>
                </a:lnTo>
                <a:lnTo>
                  <a:pt x="224223" y="28517"/>
                </a:lnTo>
                <a:lnTo>
                  <a:pt x="185525" y="7534"/>
                </a:lnTo>
                <a:lnTo>
                  <a:pt x="140970" y="0"/>
                </a:lnTo>
                <a:close/>
              </a:path>
            </a:pathLst>
          </a:custGeom>
          <a:solidFill>
            <a:srgbClr val="529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780523" y="2811864"/>
            <a:ext cx="281940" cy="295910"/>
          </a:xfrm>
          <a:custGeom>
            <a:avLst/>
            <a:gdLst/>
            <a:ahLst/>
            <a:cxnLst/>
            <a:rect l="l" t="t" r="r" b="b"/>
            <a:pathLst>
              <a:path w="281940" h="295910">
                <a:moveTo>
                  <a:pt x="140970" y="0"/>
                </a:moveTo>
                <a:lnTo>
                  <a:pt x="96414" y="7534"/>
                </a:lnTo>
                <a:lnTo>
                  <a:pt x="57716" y="28517"/>
                </a:lnTo>
                <a:lnTo>
                  <a:pt x="27200" y="60514"/>
                </a:lnTo>
                <a:lnTo>
                  <a:pt x="7187" y="101096"/>
                </a:lnTo>
                <a:lnTo>
                  <a:pt x="0" y="147827"/>
                </a:lnTo>
                <a:lnTo>
                  <a:pt x="7187" y="194559"/>
                </a:lnTo>
                <a:lnTo>
                  <a:pt x="27200" y="235141"/>
                </a:lnTo>
                <a:lnTo>
                  <a:pt x="57716" y="267138"/>
                </a:lnTo>
                <a:lnTo>
                  <a:pt x="96414" y="288121"/>
                </a:lnTo>
                <a:lnTo>
                  <a:pt x="140970" y="295656"/>
                </a:lnTo>
                <a:lnTo>
                  <a:pt x="185525" y="288121"/>
                </a:lnTo>
                <a:lnTo>
                  <a:pt x="224223" y="267138"/>
                </a:lnTo>
                <a:lnTo>
                  <a:pt x="254739" y="235141"/>
                </a:lnTo>
                <a:lnTo>
                  <a:pt x="274752" y="194559"/>
                </a:lnTo>
                <a:lnTo>
                  <a:pt x="281940" y="147827"/>
                </a:lnTo>
                <a:lnTo>
                  <a:pt x="274752" y="101096"/>
                </a:lnTo>
                <a:lnTo>
                  <a:pt x="254739" y="60514"/>
                </a:lnTo>
                <a:lnTo>
                  <a:pt x="224223" y="28517"/>
                </a:lnTo>
                <a:lnTo>
                  <a:pt x="185525" y="7534"/>
                </a:lnTo>
                <a:lnTo>
                  <a:pt x="140970" y="0"/>
                </a:lnTo>
                <a:close/>
              </a:path>
            </a:pathLst>
          </a:custGeom>
          <a:solidFill>
            <a:srgbClr val="C590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10186669" y="1797034"/>
            <a:ext cx="9594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solidFill>
                  <a:srgbClr val="529FD7"/>
                </a:solidFill>
                <a:latin typeface="Arial"/>
                <a:cs typeface="Arial"/>
              </a:rPr>
              <a:t>мужчины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186669" y="2833052"/>
            <a:ext cx="98679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C590AF"/>
                </a:solidFill>
                <a:latin typeface="Arial"/>
                <a:cs typeface="Arial"/>
              </a:rPr>
              <a:t>ж</a:t>
            </a:r>
            <a:r>
              <a:rPr sz="1600" b="1" spc="-10" dirty="0">
                <a:solidFill>
                  <a:srgbClr val="C590AF"/>
                </a:solidFill>
                <a:latin typeface="Arial"/>
                <a:cs typeface="Arial"/>
              </a:rPr>
              <a:t>ен</a:t>
            </a:r>
            <a:r>
              <a:rPr sz="1600" b="1" spc="-50" dirty="0">
                <a:solidFill>
                  <a:srgbClr val="C590AF"/>
                </a:solidFill>
                <a:latin typeface="Arial"/>
                <a:cs typeface="Arial"/>
              </a:rPr>
              <a:t>щ</a:t>
            </a:r>
            <a:r>
              <a:rPr sz="1600" b="1" spc="-5" dirty="0">
                <a:solidFill>
                  <a:srgbClr val="C590AF"/>
                </a:solidFill>
                <a:latin typeface="Arial"/>
                <a:cs typeface="Arial"/>
              </a:rPr>
              <a:t>ины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933179" y="3871100"/>
            <a:ext cx="53340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0070C0"/>
                </a:solidFill>
                <a:latin typeface="Microsoft Sans Serif"/>
                <a:cs typeface="Microsoft Sans Serif"/>
              </a:rPr>
              <a:t>91.6</a:t>
            </a:r>
            <a:endParaRPr sz="1600" b="1" dirty="0">
              <a:solidFill>
                <a:srgbClr val="0070C0"/>
              </a:solidFill>
              <a:latin typeface="Microsoft Sans Serif"/>
              <a:cs typeface="Microsoft Sans Serif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9529063" y="3539383"/>
            <a:ext cx="53340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C590AF"/>
                </a:solidFill>
                <a:latin typeface="Microsoft Sans Serif"/>
                <a:cs typeface="Microsoft Sans Serif"/>
              </a:rPr>
              <a:t>104.2</a:t>
            </a:r>
            <a:endParaRPr sz="1600" b="1" dirty="0">
              <a:latin typeface="Microsoft Sans Serif"/>
              <a:cs typeface="Microsoft Sans Serif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245547" y="496081"/>
            <a:ext cx="970915" cy="794385"/>
            <a:chOff x="245547" y="496081"/>
            <a:chExt cx="970915" cy="794385"/>
          </a:xfrm>
        </p:grpSpPr>
        <p:sp>
          <p:nvSpPr>
            <p:cNvPr id="51" name="object 51"/>
            <p:cNvSpPr/>
            <p:nvPr/>
          </p:nvSpPr>
          <p:spPr>
            <a:xfrm>
              <a:off x="571248" y="496081"/>
              <a:ext cx="292735" cy="233045"/>
            </a:xfrm>
            <a:custGeom>
              <a:avLst/>
              <a:gdLst/>
              <a:ahLst/>
              <a:cxnLst/>
              <a:rect l="l" t="t" r="r" b="b"/>
              <a:pathLst>
                <a:path w="292734" h="233045">
                  <a:moveTo>
                    <a:pt x="219519" y="0"/>
                  </a:moveTo>
                  <a:lnTo>
                    <a:pt x="190812" y="5777"/>
                  </a:lnTo>
                  <a:lnTo>
                    <a:pt x="167571" y="21498"/>
                  </a:lnTo>
                  <a:lnTo>
                    <a:pt x="152007" y="44741"/>
                  </a:lnTo>
                  <a:lnTo>
                    <a:pt x="146328" y="73087"/>
                  </a:lnTo>
                  <a:lnTo>
                    <a:pt x="140538" y="44741"/>
                  </a:lnTo>
                  <a:lnTo>
                    <a:pt x="124790" y="21498"/>
                  </a:lnTo>
                  <a:lnTo>
                    <a:pt x="101520" y="5777"/>
                  </a:lnTo>
                  <a:lnTo>
                    <a:pt x="73161" y="0"/>
                  </a:lnTo>
                  <a:lnTo>
                    <a:pt x="44802" y="5777"/>
                  </a:lnTo>
                  <a:lnTo>
                    <a:pt x="21534" y="21498"/>
                  </a:lnTo>
                  <a:lnTo>
                    <a:pt x="5789" y="44741"/>
                  </a:lnTo>
                  <a:lnTo>
                    <a:pt x="0" y="73087"/>
                  </a:lnTo>
                  <a:lnTo>
                    <a:pt x="565" y="81915"/>
                  </a:lnTo>
                  <a:lnTo>
                    <a:pt x="14944" y="118104"/>
                  </a:lnTo>
                  <a:lnTo>
                    <a:pt x="146328" y="232675"/>
                  </a:lnTo>
                  <a:lnTo>
                    <a:pt x="268237" y="127336"/>
                  </a:lnTo>
                  <a:lnTo>
                    <a:pt x="290775" y="90107"/>
                  </a:lnTo>
                  <a:lnTo>
                    <a:pt x="292626" y="72312"/>
                  </a:lnTo>
                  <a:lnTo>
                    <a:pt x="286515" y="44414"/>
                  </a:lnTo>
                  <a:lnTo>
                    <a:pt x="270817" y="21401"/>
                  </a:lnTo>
                  <a:lnTo>
                    <a:pt x="247747" y="5765"/>
                  </a:lnTo>
                  <a:lnTo>
                    <a:pt x="219519" y="0"/>
                  </a:lnTo>
                  <a:close/>
                </a:path>
              </a:pathLst>
            </a:custGeom>
            <a:solidFill>
              <a:srgbClr val="DF09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13903" y="1084924"/>
              <a:ext cx="114935" cy="87630"/>
            </a:xfrm>
            <a:custGeom>
              <a:avLst/>
              <a:gdLst/>
              <a:ahLst/>
              <a:cxnLst/>
              <a:rect l="l" t="t" r="r" b="b"/>
              <a:pathLst>
                <a:path w="114934" h="87630">
                  <a:moveTo>
                    <a:pt x="114860" y="0"/>
                  </a:moveTo>
                  <a:lnTo>
                    <a:pt x="0" y="0"/>
                  </a:lnTo>
                  <a:lnTo>
                    <a:pt x="0" y="87269"/>
                  </a:lnTo>
                  <a:lnTo>
                    <a:pt x="114860" y="87269"/>
                  </a:lnTo>
                  <a:lnTo>
                    <a:pt x="114860" y="0"/>
                  </a:lnTo>
                  <a:close/>
                </a:path>
              </a:pathLst>
            </a:custGeom>
            <a:solidFill>
              <a:srgbClr val="EA5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97472" y="798744"/>
              <a:ext cx="345440" cy="319405"/>
            </a:xfrm>
            <a:custGeom>
              <a:avLst/>
              <a:gdLst/>
              <a:ahLst/>
              <a:cxnLst/>
              <a:rect l="l" t="t" r="r" b="b"/>
              <a:pathLst>
                <a:path w="345440" h="319405">
                  <a:moveTo>
                    <a:pt x="227359" y="0"/>
                  </a:moveTo>
                  <a:lnTo>
                    <a:pt x="193529" y="31476"/>
                  </a:lnTo>
                  <a:lnTo>
                    <a:pt x="151832" y="62409"/>
                  </a:lnTo>
                  <a:lnTo>
                    <a:pt x="92155" y="94468"/>
                  </a:lnTo>
                  <a:lnTo>
                    <a:pt x="29930" y="116435"/>
                  </a:lnTo>
                  <a:lnTo>
                    <a:pt x="0" y="123438"/>
                  </a:lnTo>
                  <a:lnTo>
                    <a:pt x="3367" y="146887"/>
                  </a:lnTo>
                  <a:lnTo>
                    <a:pt x="12167" y="193199"/>
                  </a:lnTo>
                  <a:lnTo>
                    <a:pt x="35966" y="260161"/>
                  </a:lnTo>
                  <a:lnTo>
                    <a:pt x="67261" y="291486"/>
                  </a:lnTo>
                  <a:lnTo>
                    <a:pt x="108587" y="311903"/>
                  </a:lnTo>
                  <a:lnTo>
                    <a:pt x="156553" y="319200"/>
                  </a:lnTo>
                  <a:lnTo>
                    <a:pt x="186451" y="319200"/>
                  </a:lnTo>
                  <a:lnTo>
                    <a:pt x="234414" y="311792"/>
                  </a:lnTo>
                  <a:lnTo>
                    <a:pt x="275740" y="291191"/>
                  </a:lnTo>
                  <a:lnTo>
                    <a:pt x="307037" y="259829"/>
                  </a:lnTo>
                  <a:lnTo>
                    <a:pt x="324909" y="220139"/>
                  </a:lnTo>
                  <a:lnTo>
                    <a:pt x="336906" y="161075"/>
                  </a:lnTo>
                  <a:lnTo>
                    <a:pt x="345366" y="101422"/>
                  </a:lnTo>
                  <a:lnTo>
                    <a:pt x="329632" y="99848"/>
                  </a:lnTo>
                  <a:lnTo>
                    <a:pt x="312322" y="94249"/>
                  </a:lnTo>
                  <a:lnTo>
                    <a:pt x="269066" y="61473"/>
                  </a:lnTo>
                  <a:lnTo>
                    <a:pt x="234475" y="13024"/>
                  </a:lnTo>
                  <a:lnTo>
                    <a:pt x="227359" y="0"/>
                  </a:lnTo>
                  <a:close/>
                </a:path>
              </a:pathLst>
            </a:custGeom>
            <a:solidFill>
              <a:srgbClr val="F4A0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45541" y="921397"/>
              <a:ext cx="447040" cy="368300"/>
            </a:xfrm>
            <a:custGeom>
              <a:avLst/>
              <a:gdLst/>
              <a:ahLst/>
              <a:cxnLst/>
              <a:rect l="l" t="t" r="r" b="b"/>
              <a:pathLst>
                <a:path w="447040" h="368300">
                  <a:moveTo>
                    <a:pt x="176225" y="18084"/>
                  </a:moveTo>
                  <a:lnTo>
                    <a:pt x="174840" y="10947"/>
                  </a:lnTo>
                  <a:lnTo>
                    <a:pt x="171018" y="5219"/>
                  </a:lnTo>
                  <a:lnTo>
                    <a:pt x="165265" y="1397"/>
                  </a:lnTo>
                  <a:lnTo>
                    <a:pt x="158127" y="0"/>
                  </a:lnTo>
                  <a:lnTo>
                    <a:pt x="150990" y="1397"/>
                  </a:lnTo>
                  <a:lnTo>
                    <a:pt x="145249" y="5219"/>
                  </a:lnTo>
                  <a:lnTo>
                    <a:pt x="141427" y="10947"/>
                  </a:lnTo>
                  <a:lnTo>
                    <a:pt x="140030" y="18084"/>
                  </a:lnTo>
                  <a:lnTo>
                    <a:pt x="141427" y="25222"/>
                  </a:lnTo>
                  <a:lnTo>
                    <a:pt x="145249" y="30962"/>
                  </a:lnTo>
                  <a:lnTo>
                    <a:pt x="150990" y="34785"/>
                  </a:lnTo>
                  <a:lnTo>
                    <a:pt x="158127" y="36169"/>
                  </a:lnTo>
                  <a:lnTo>
                    <a:pt x="165265" y="34785"/>
                  </a:lnTo>
                  <a:lnTo>
                    <a:pt x="171018" y="30962"/>
                  </a:lnTo>
                  <a:lnTo>
                    <a:pt x="174840" y="25222"/>
                  </a:lnTo>
                  <a:lnTo>
                    <a:pt x="176225" y="18084"/>
                  </a:lnTo>
                  <a:close/>
                </a:path>
                <a:path w="447040" h="368300">
                  <a:moveTo>
                    <a:pt x="308394" y="18084"/>
                  </a:moveTo>
                  <a:lnTo>
                    <a:pt x="306997" y="10947"/>
                  </a:lnTo>
                  <a:lnTo>
                    <a:pt x="303174" y="5219"/>
                  </a:lnTo>
                  <a:lnTo>
                    <a:pt x="297434" y="1397"/>
                  </a:lnTo>
                  <a:lnTo>
                    <a:pt x="290296" y="0"/>
                  </a:lnTo>
                  <a:lnTo>
                    <a:pt x="283159" y="1397"/>
                  </a:lnTo>
                  <a:lnTo>
                    <a:pt x="277406" y="5219"/>
                  </a:lnTo>
                  <a:lnTo>
                    <a:pt x="273583" y="10947"/>
                  </a:lnTo>
                  <a:lnTo>
                    <a:pt x="272199" y="18084"/>
                  </a:lnTo>
                  <a:lnTo>
                    <a:pt x="273583" y="25222"/>
                  </a:lnTo>
                  <a:lnTo>
                    <a:pt x="277406" y="30962"/>
                  </a:lnTo>
                  <a:lnTo>
                    <a:pt x="283159" y="34785"/>
                  </a:lnTo>
                  <a:lnTo>
                    <a:pt x="290296" y="36169"/>
                  </a:lnTo>
                  <a:lnTo>
                    <a:pt x="297434" y="34785"/>
                  </a:lnTo>
                  <a:lnTo>
                    <a:pt x="303174" y="30962"/>
                  </a:lnTo>
                  <a:lnTo>
                    <a:pt x="306997" y="25222"/>
                  </a:lnTo>
                  <a:lnTo>
                    <a:pt x="308394" y="18084"/>
                  </a:lnTo>
                  <a:close/>
                </a:path>
                <a:path w="447040" h="368300">
                  <a:moveTo>
                    <a:pt x="446849" y="367944"/>
                  </a:moveTo>
                  <a:lnTo>
                    <a:pt x="439127" y="330161"/>
                  </a:lnTo>
                  <a:lnTo>
                    <a:pt x="418134" y="299148"/>
                  </a:lnTo>
                  <a:lnTo>
                    <a:pt x="387108" y="278168"/>
                  </a:lnTo>
                  <a:lnTo>
                    <a:pt x="349300" y="270446"/>
                  </a:lnTo>
                  <a:lnTo>
                    <a:pt x="97548" y="270446"/>
                  </a:lnTo>
                  <a:lnTo>
                    <a:pt x="59740" y="278053"/>
                  </a:lnTo>
                  <a:lnTo>
                    <a:pt x="28714" y="298856"/>
                  </a:lnTo>
                  <a:lnTo>
                    <a:pt x="7721" y="329831"/>
                  </a:lnTo>
                  <a:lnTo>
                    <a:pt x="0" y="367944"/>
                  </a:lnTo>
                  <a:lnTo>
                    <a:pt x="446849" y="367944"/>
                  </a:lnTo>
                  <a:close/>
                </a:path>
              </a:pathLst>
            </a:custGeom>
            <a:solidFill>
              <a:srgbClr val="2A4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17050" y="1031462"/>
              <a:ext cx="106045" cy="30480"/>
            </a:xfrm>
            <a:custGeom>
              <a:avLst/>
              <a:gdLst/>
              <a:ahLst/>
              <a:cxnLst/>
              <a:rect l="l" t="t" r="r" b="b"/>
              <a:pathLst>
                <a:path w="106045" h="30480">
                  <a:moveTo>
                    <a:pt x="105420" y="0"/>
                  </a:moveTo>
                  <a:lnTo>
                    <a:pt x="96764" y="0"/>
                  </a:lnTo>
                  <a:lnTo>
                    <a:pt x="93531" y="7630"/>
                  </a:lnTo>
                  <a:lnTo>
                    <a:pt x="84472" y="14448"/>
                  </a:lnTo>
                  <a:lnTo>
                    <a:pt x="70545" y="19349"/>
                  </a:lnTo>
                  <a:lnTo>
                    <a:pt x="52710" y="21228"/>
                  </a:lnTo>
                  <a:lnTo>
                    <a:pt x="34541" y="19349"/>
                  </a:lnTo>
                  <a:lnTo>
                    <a:pt x="20651" y="14448"/>
                  </a:lnTo>
                  <a:lnTo>
                    <a:pt x="11776" y="7630"/>
                  </a:lnTo>
                  <a:lnTo>
                    <a:pt x="8655" y="0"/>
                  </a:lnTo>
                  <a:lnTo>
                    <a:pt x="0" y="0"/>
                  </a:lnTo>
                  <a:lnTo>
                    <a:pt x="4142" y="11635"/>
                  </a:lnTo>
                  <a:lnTo>
                    <a:pt x="15440" y="21131"/>
                  </a:lnTo>
                  <a:lnTo>
                    <a:pt x="32194" y="27532"/>
                  </a:lnTo>
                  <a:lnTo>
                    <a:pt x="52710" y="29878"/>
                  </a:lnTo>
                  <a:lnTo>
                    <a:pt x="73225" y="27643"/>
                  </a:lnTo>
                  <a:lnTo>
                    <a:pt x="89979" y="21426"/>
                  </a:lnTo>
                  <a:lnTo>
                    <a:pt x="101277" y="11967"/>
                  </a:lnTo>
                  <a:lnTo>
                    <a:pt x="105420" y="0"/>
                  </a:lnTo>
                  <a:close/>
                </a:path>
              </a:pathLst>
            </a:custGeom>
            <a:solidFill>
              <a:srgbClr val="DE08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90725" y="699665"/>
              <a:ext cx="354965" cy="222885"/>
            </a:xfrm>
            <a:custGeom>
              <a:avLst/>
              <a:gdLst/>
              <a:ahLst/>
              <a:cxnLst/>
              <a:rect l="l" t="t" r="r" b="b"/>
              <a:pathLst>
                <a:path w="354965" h="222884">
                  <a:moveTo>
                    <a:pt x="218372" y="0"/>
                  </a:moveTo>
                  <a:lnTo>
                    <a:pt x="135765" y="0"/>
                  </a:lnTo>
                  <a:lnTo>
                    <a:pt x="92264" y="7274"/>
                  </a:lnTo>
                  <a:lnTo>
                    <a:pt x="54441" y="27527"/>
                  </a:lnTo>
                  <a:lnTo>
                    <a:pt x="25026" y="58398"/>
                  </a:lnTo>
                  <a:lnTo>
                    <a:pt x="6747" y="97529"/>
                  </a:lnTo>
                  <a:lnTo>
                    <a:pt x="2809" y="117142"/>
                  </a:lnTo>
                  <a:lnTo>
                    <a:pt x="1239" y="126621"/>
                  </a:lnTo>
                  <a:lnTo>
                    <a:pt x="1239" y="127396"/>
                  </a:lnTo>
                  <a:lnTo>
                    <a:pt x="340" y="137413"/>
                  </a:lnTo>
                  <a:lnTo>
                    <a:pt x="0" y="146352"/>
                  </a:lnTo>
                  <a:lnTo>
                    <a:pt x="3043" y="196573"/>
                  </a:lnTo>
                  <a:lnTo>
                    <a:pt x="5956" y="222517"/>
                  </a:lnTo>
                  <a:lnTo>
                    <a:pt x="35889" y="215957"/>
                  </a:lnTo>
                  <a:lnTo>
                    <a:pt x="98112" y="193990"/>
                  </a:lnTo>
                  <a:lnTo>
                    <a:pt x="141408" y="171214"/>
                  </a:lnTo>
                  <a:lnTo>
                    <a:pt x="177279" y="147640"/>
                  </a:lnTo>
                  <a:lnTo>
                    <a:pt x="209644" y="121873"/>
                  </a:lnTo>
                  <a:lnTo>
                    <a:pt x="233315" y="99079"/>
                  </a:lnTo>
                  <a:lnTo>
                    <a:pt x="347836" y="99079"/>
                  </a:lnTo>
                  <a:lnTo>
                    <a:pt x="347390" y="97529"/>
                  </a:lnTo>
                  <a:lnTo>
                    <a:pt x="329112" y="58071"/>
                  </a:lnTo>
                  <a:lnTo>
                    <a:pt x="299696" y="27236"/>
                  </a:lnTo>
                  <a:lnTo>
                    <a:pt x="261874" y="7165"/>
                  </a:lnTo>
                  <a:lnTo>
                    <a:pt x="218372" y="0"/>
                  </a:lnTo>
                  <a:close/>
                </a:path>
                <a:path w="354965" h="222884">
                  <a:moveTo>
                    <a:pt x="347836" y="99079"/>
                  </a:moveTo>
                  <a:lnTo>
                    <a:pt x="233315" y="99079"/>
                  </a:lnTo>
                  <a:lnTo>
                    <a:pt x="240546" y="111777"/>
                  </a:lnTo>
                  <a:lnTo>
                    <a:pt x="275359" y="160444"/>
                  </a:lnTo>
                  <a:lnTo>
                    <a:pt x="309679" y="188610"/>
                  </a:lnTo>
                  <a:lnTo>
                    <a:pt x="342673" y="200501"/>
                  </a:lnTo>
                  <a:lnTo>
                    <a:pt x="350537" y="200501"/>
                  </a:lnTo>
                  <a:lnTo>
                    <a:pt x="351583" y="191670"/>
                  </a:lnTo>
                  <a:lnTo>
                    <a:pt x="352407" y="182911"/>
                  </a:lnTo>
                  <a:lnTo>
                    <a:pt x="353083" y="174299"/>
                  </a:lnTo>
                  <a:lnTo>
                    <a:pt x="353684" y="165907"/>
                  </a:lnTo>
                  <a:lnTo>
                    <a:pt x="354447" y="156018"/>
                  </a:lnTo>
                  <a:lnTo>
                    <a:pt x="354471" y="146352"/>
                  </a:lnTo>
                  <a:lnTo>
                    <a:pt x="353906" y="136835"/>
                  </a:lnTo>
                  <a:lnTo>
                    <a:pt x="352899" y="127396"/>
                  </a:lnTo>
                  <a:lnTo>
                    <a:pt x="351322" y="116367"/>
                  </a:lnTo>
                  <a:lnTo>
                    <a:pt x="350537" y="110108"/>
                  </a:lnTo>
                  <a:lnTo>
                    <a:pt x="348967" y="103014"/>
                  </a:lnTo>
                  <a:lnTo>
                    <a:pt x="347836" y="99079"/>
                  </a:lnTo>
                  <a:close/>
                </a:path>
              </a:pathLst>
            </a:custGeom>
            <a:solidFill>
              <a:srgbClr val="2A4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771857" y="1227230"/>
              <a:ext cx="444500" cy="63500"/>
            </a:xfrm>
            <a:custGeom>
              <a:avLst/>
              <a:gdLst/>
              <a:ahLst/>
              <a:cxnLst/>
              <a:rect l="l" t="t" r="r" b="b"/>
              <a:pathLst>
                <a:path w="444500" h="63500">
                  <a:moveTo>
                    <a:pt x="382366" y="0"/>
                  </a:moveTo>
                  <a:lnTo>
                    <a:pt x="62929" y="0"/>
                  </a:lnTo>
                  <a:lnTo>
                    <a:pt x="38491" y="4962"/>
                  </a:lnTo>
                  <a:lnTo>
                    <a:pt x="18482" y="18473"/>
                  </a:lnTo>
                  <a:lnTo>
                    <a:pt x="4964" y="38471"/>
                  </a:lnTo>
                  <a:lnTo>
                    <a:pt x="0" y="62893"/>
                  </a:lnTo>
                  <a:lnTo>
                    <a:pt x="444469" y="62893"/>
                  </a:lnTo>
                  <a:lnTo>
                    <a:pt x="439634" y="38582"/>
                  </a:lnTo>
                  <a:lnTo>
                    <a:pt x="426400" y="18768"/>
                  </a:lnTo>
                  <a:lnTo>
                    <a:pt x="406675" y="5294"/>
                  </a:lnTo>
                  <a:lnTo>
                    <a:pt x="382366" y="0"/>
                  </a:lnTo>
                  <a:close/>
                </a:path>
              </a:pathLst>
            </a:custGeom>
            <a:solidFill>
              <a:srgbClr val="4F93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939421" y="1121087"/>
              <a:ext cx="114300" cy="86995"/>
            </a:xfrm>
            <a:custGeom>
              <a:avLst/>
              <a:gdLst/>
              <a:ahLst/>
              <a:cxnLst/>
              <a:rect l="l" t="t" r="r" b="b"/>
              <a:pathLst>
                <a:path w="114300" h="86994">
                  <a:moveTo>
                    <a:pt x="114069" y="0"/>
                  </a:moveTo>
                  <a:lnTo>
                    <a:pt x="0" y="0"/>
                  </a:lnTo>
                  <a:lnTo>
                    <a:pt x="0" y="86482"/>
                  </a:lnTo>
                  <a:lnTo>
                    <a:pt x="114069" y="86482"/>
                  </a:lnTo>
                  <a:lnTo>
                    <a:pt x="114069" y="0"/>
                  </a:lnTo>
                  <a:close/>
                </a:path>
              </a:pathLst>
            </a:custGeom>
            <a:solidFill>
              <a:srgbClr val="EA5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819082" y="813707"/>
              <a:ext cx="355600" cy="340995"/>
            </a:xfrm>
            <a:custGeom>
              <a:avLst/>
              <a:gdLst/>
              <a:ahLst/>
              <a:cxnLst/>
              <a:rect l="l" t="t" r="r" b="b"/>
              <a:pathLst>
                <a:path w="355600" h="340994">
                  <a:moveTo>
                    <a:pt x="245436" y="0"/>
                  </a:moveTo>
                  <a:lnTo>
                    <a:pt x="199112" y="45088"/>
                  </a:lnTo>
                  <a:lnTo>
                    <a:pt x="134496" y="89600"/>
                  </a:lnTo>
                  <a:lnTo>
                    <a:pt x="99771" y="106667"/>
                  </a:lnTo>
                  <a:lnTo>
                    <a:pt x="32082" y="128412"/>
                  </a:lnTo>
                  <a:lnTo>
                    <a:pt x="0" y="134419"/>
                  </a:lnTo>
                  <a:lnTo>
                    <a:pt x="12117" y="182433"/>
                  </a:lnTo>
                  <a:lnTo>
                    <a:pt x="32739" y="229750"/>
                  </a:lnTo>
                  <a:lnTo>
                    <a:pt x="60660" y="272786"/>
                  </a:lnTo>
                  <a:lnTo>
                    <a:pt x="94678" y="307961"/>
                  </a:lnTo>
                  <a:lnTo>
                    <a:pt x="133591" y="331693"/>
                  </a:lnTo>
                  <a:lnTo>
                    <a:pt x="176195" y="340399"/>
                  </a:lnTo>
                  <a:lnTo>
                    <a:pt x="216114" y="332840"/>
                  </a:lnTo>
                  <a:lnTo>
                    <a:pt x="252916" y="312078"/>
                  </a:lnTo>
                  <a:lnTo>
                    <a:pt x="285612" y="280987"/>
                  </a:lnTo>
                  <a:lnTo>
                    <a:pt x="313212" y="242443"/>
                  </a:lnTo>
                  <a:lnTo>
                    <a:pt x="334727" y="199319"/>
                  </a:lnTo>
                  <a:lnTo>
                    <a:pt x="349168" y="154489"/>
                  </a:lnTo>
                  <a:lnTo>
                    <a:pt x="355544" y="110829"/>
                  </a:lnTo>
                  <a:lnTo>
                    <a:pt x="341633" y="111124"/>
                  </a:lnTo>
                  <a:lnTo>
                    <a:pt x="326255" y="109061"/>
                  </a:lnTo>
                  <a:lnTo>
                    <a:pt x="266801" y="66648"/>
                  </a:lnTo>
                  <a:lnTo>
                    <a:pt x="246847" y="12191"/>
                  </a:lnTo>
                  <a:lnTo>
                    <a:pt x="245436" y="0"/>
                  </a:lnTo>
                  <a:close/>
                </a:path>
              </a:pathLst>
            </a:custGeom>
            <a:solidFill>
              <a:srgbClr val="F4A0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911872" y="958354"/>
              <a:ext cx="167640" cy="36195"/>
            </a:xfrm>
            <a:custGeom>
              <a:avLst/>
              <a:gdLst/>
              <a:ahLst/>
              <a:cxnLst/>
              <a:rect l="l" t="t" r="r" b="b"/>
              <a:pathLst>
                <a:path w="167640" h="36194">
                  <a:moveTo>
                    <a:pt x="36233" y="18072"/>
                  </a:moveTo>
                  <a:lnTo>
                    <a:pt x="34836" y="10947"/>
                  </a:lnTo>
                  <a:lnTo>
                    <a:pt x="30988" y="5207"/>
                  </a:lnTo>
                  <a:lnTo>
                    <a:pt x="25234" y="1384"/>
                  </a:lnTo>
                  <a:lnTo>
                    <a:pt x="18084" y="0"/>
                  </a:lnTo>
                  <a:lnTo>
                    <a:pt x="10972" y="1384"/>
                  </a:lnTo>
                  <a:lnTo>
                    <a:pt x="5232" y="5207"/>
                  </a:lnTo>
                  <a:lnTo>
                    <a:pt x="1397" y="10947"/>
                  </a:lnTo>
                  <a:lnTo>
                    <a:pt x="0" y="18072"/>
                  </a:lnTo>
                  <a:lnTo>
                    <a:pt x="1397" y="25222"/>
                  </a:lnTo>
                  <a:lnTo>
                    <a:pt x="5232" y="30949"/>
                  </a:lnTo>
                  <a:lnTo>
                    <a:pt x="10972" y="34772"/>
                  </a:lnTo>
                  <a:lnTo>
                    <a:pt x="18084" y="36169"/>
                  </a:lnTo>
                  <a:lnTo>
                    <a:pt x="25234" y="34772"/>
                  </a:lnTo>
                  <a:lnTo>
                    <a:pt x="30988" y="30949"/>
                  </a:lnTo>
                  <a:lnTo>
                    <a:pt x="34836" y="25222"/>
                  </a:lnTo>
                  <a:lnTo>
                    <a:pt x="36233" y="18072"/>
                  </a:lnTo>
                  <a:close/>
                </a:path>
                <a:path w="167640" h="36194">
                  <a:moveTo>
                    <a:pt x="167576" y="18072"/>
                  </a:moveTo>
                  <a:lnTo>
                    <a:pt x="166179" y="10947"/>
                  </a:lnTo>
                  <a:lnTo>
                    <a:pt x="162369" y="5207"/>
                  </a:lnTo>
                  <a:lnTo>
                    <a:pt x="156629" y="1384"/>
                  </a:lnTo>
                  <a:lnTo>
                    <a:pt x="149491" y="0"/>
                  </a:lnTo>
                  <a:lnTo>
                    <a:pt x="142341" y="1384"/>
                  </a:lnTo>
                  <a:lnTo>
                    <a:pt x="136613" y="5207"/>
                  </a:lnTo>
                  <a:lnTo>
                    <a:pt x="132791" y="10947"/>
                  </a:lnTo>
                  <a:lnTo>
                    <a:pt x="131406" y="18072"/>
                  </a:lnTo>
                  <a:lnTo>
                    <a:pt x="132791" y="25222"/>
                  </a:lnTo>
                  <a:lnTo>
                    <a:pt x="136613" y="30949"/>
                  </a:lnTo>
                  <a:lnTo>
                    <a:pt x="142341" y="34772"/>
                  </a:lnTo>
                  <a:lnTo>
                    <a:pt x="149491" y="36169"/>
                  </a:lnTo>
                  <a:lnTo>
                    <a:pt x="156629" y="34772"/>
                  </a:lnTo>
                  <a:lnTo>
                    <a:pt x="162369" y="30949"/>
                  </a:lnTo>
                  <a:lnTo>
                    <a:pt x="166179" y="25222"/>
                  </a:lnTo>
                  <a:lnTo>
                    <a:pt x="167576" y="18072"/>
                  </a:lnTo>
                  <a:close/>
                </a:path>
              </a:pathLst>
            </a:custGeom>
            <a:solidFill>
              <a:srgbClr val="2A4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943347" y="1068417"/>
              <a:ext cx="104139" cy="30480"/>
            </a:xfrm>
            <a:custGeom>
              <a:avLst/>
              <a:gdLst/>
              <a:ahLst/>
              <a:cxnLst/>
              <a:rect l="l" t="t" r="r" b="b"/>
              <a:pathLst>
                <a:path w="104140" h="30480">
                  <a:moveTo>
                    <a:pt x="103861" y="0"/>
                  </a:moveTo>
                  <a:lnTo>
                    <a:pt x="95176" y="0"/>
                  </a:lnTo>
                  <a:lnTo>
                    <a:pt x="92075" y="7626"/>
                  </a:lnTo>
                  <a:lnTo>
                    <a:pt x="83301" y="14443"/>
                  </a:lnTo>
                  <a:lnTo>
                    <a:pt x="69654" y="19343"/>
                  </a:lnTo>
                  <a:lnTo>
                    <a:pt x="51930" y="21222"/>
                  </a:lnTo>
                  <a:lnTo>
                    <a:pt x="34232" y="19343"/>
                  </a:lnTo>
                  <a:lnTo>
                    <a:pt x="20581" y="14443"/>
                  </a:lnTo>
                  <a:lnTo>
                    <a:pt x="11794" y="7626"/>
                  </a:lnTo>
                  <a:lnTo>
                    <a:pt x="8684" y="0"/>
                  </a:lnTo>
                  <a:lnTo>
                    <a:pt x="0" y="0"/>
                  </a:lnTo>
                  <a:lnTo>
                    <a:pt x="4023" y="11631"/>
                  </a:lnTo>
                  <a:lnTo>
                    <a:pt x="15057" y="21126"/>
                  </a:lnTo>
                  <a:lnTo>
                    <a:pt x="31544" y="27526"/>
                  </a:lnTo>
                  <a:lnTo>
                    <a:pt x="51930" y="29872"/>
                  </a:lnTo>
                  <a:lnTo>
                    <a:pt x="72425" y="27526"/>
                  </a:lnTo>
                  <a:lnTo>
                    <a:pt x="89094" y="21126"/>
                  </a:lnTo>
                  <a:lnTo>
                    <a:pt x="100164" y="11631"/>
                  </a:lnTo>
                  <a:lnTo>
                    <a:pt x="103861" y="0"/>
                  </a:lnTo>
                  <a:close/>
                </a:path>
              </a:pathLst>
            </a:custGeom>
            <a:solidFill>
              <a:srgbClr val="DE08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816703" y="736626"/>
              <a:ext cx="358775" cy="212725"/>
            </a:xfrm>
            <a:custGeom>
              <a:avLst/>
              <a:gdLst/>
              <a:ahLst/>
              <a:cxnLst/>
              <a:rect l="l" t="t" r="r" b="b"/>
              <a:pathLst>
                <a:path w="358775" h="212725">
                  <a:moveTo>
                    <a:pt x="179348" y="0"/>
                  </a:moveTo>
                  <a:lnTo>
                    <a:pt x="131652" y="6398"/>
                  </a:lnTo>
                  <a:lnTo>
                    <a:pt x="88805" y="24457"/>
                  </a:lnTo>
                  <a:lnTo>
                    <a:pt x="52510" y="52476"/>
                  </a:lnTo>
                  <a:lnTo>
                    <a:pt x="24474" y="88752"/>
                  </a:lnTo>
                  <a:lnTo>
                    <a:pt x="6402" y="131583"/>
                  </a:lnTo>
                  <a:lnTo>
                    <a:pt x="0" y="179267"/>
                  </a:lnTo>
                  <a:lnTo>
                    <a:pt x="1330" y="203920"/>
                  </a:lnTo>
                  <a:lnTo>
                    <a:pt x="2379" y="212287"/>
                  </a:lnTo>
                  <a:lnTo>
                    <a:pt x="34352" y="206609"/>
                  </a:lnTo>
                  <a:lnTo>
                    <a:pt x="101824" y="184642"/>
                  </a:lnTo>
                  <a:lnTo>
                    <a:pt x="136875" y="167469"/>
                  </a:lnTo>
                  <a:lnTo>
                    <a:pt x="171576" y="145839"/>
                  </a:lnTo>
                  <a:lnTo>
                    <a:pt x="226834" y="99925"/>
                  </a:lnTo>
                  <a:lnTo>
                    <a:pt x="247816" y="77856"/>
                  </a:lnTo>
                  <a:lnTo>
                    <a:pt x="248900" y="90050"/>
                  </a:lnTo>
                  <a:lnTo>
                    <a:pt x="269072" y="144514"/>
                  </a:lnTo>
                  <a:lnTo>
                    <a:pt x="295821" y="172190"/>
                  </a:lnTo>
                  <a:lnTo>
                    <a:pt x="344363" y="188993"/>
                  </a:lnTo>
                  <a:lnTo>
                    <a:pt x="358756" y="188698"/>
                  </a:lnTo>
                  <a:lnTo>
                    <a:pt x="358756" y="179267"/>
                  </a:lnTo>
                  <a:lnTo>
                    <a:pt x="352353" y="131583"/>
                  </a:lnTo>
                  <a:lnTo>
                    <a:pt x="334279" y="88752"/>
                  </a:lnTo>
                  <a:lnTo>
                    <a:pt x="306238" y="52476"/>
                  </a:lnTo>
                  <a:lnTo>
                    <a:pt x="269933" y="24457"/>
                  </a:lnTo>
                  <a:lnTo>
                    <a:pt x="227069" y="6398"/>
                  </a:lnTo>
                  <a:lnTo>
                    <a:pt x="179348" y="0"/>
                  </a:lnTo>
                  <a:close/>
                </a:path>
              </a:pathLst>
            </a:custGeom>
            <a:solidFill>
              <a:srgbClr val="FDDC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6703" y="698115"/>
              <a:ext cx="158112" cy="158813"/>
            </a:xfrm>
            <a:prstGeom prst="rect">
              <a:avLst/>
            </a:prstGeom>
          </p:spPr>
        </p:pic>
      </p:grpSp>
      <p:sp>
        <p:nvSpPr>
          <p:cNvPr id="65" name="object 8">
            <a:extLst>
              <a:ext uri="{FF2B5EF4-FFF2-40B4-BE49-F238E27FC236}">
                <a16:creationId xmlns:a16="http://schemas.microsoft.com/office/drawing/2014/main" id="{717FAE4C-1E94-BB57-20BE-4A6639969265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30" name="object 35">
            <a:extLst>
              <a:ext uri="{FF2B5EF4-FFF2-40B4-BE49-F238E27FC236}">
                <a16:creationId xmlns:a16="http://schemas.microsoft.com/office/drawing/2014/main" id="{516E3C01-E100-E327-96C0-9085C79FC786}"/>
              </a:ext>
            </a:extLst>
          </p:cNvPr>
          <p:cNvSpPr txBox="1"/>
          <p:nvPr/>
        </p:nvSpPr>
        <p:spPr>
          <a:xfrm>
            <a:off x="685800" y="2381110"/>
            <a:ext cx="576327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0070C0"/>
                </a:solidFill>
                <a:latin typeface="Microsoft Sans Serif"/>
                <a:cs typeface="Microsoft Sans Serif"/>
              </a:rPr>
              <a:t>173.1</a:t>
            </a:r>
            <a:endParaRPr sz="1600" b="1" dirty="0">
              <a:solidFill>
                <a:srgbClr val="0070C0"/>
              </a:solidFill>
              <a:latin typeface="Microsoft Sans Serif"/>
              <a:cs typeface="Microsoft Sans Serif"/>
            </a:endParaRPr>
          </a:p>
        </p:txBody>
      </p:sp>
      <p:sp>
        <p:nvSpPr>
          <p:cNvPr id="64" name="object 35">
            <a:extLst>
              <a:ext uri="{FF2B5EF4-FFF2-40B4-BE49-F238E27FC236}">
                <a16:creationId xmlns:a16="http://schemas.microsoft.com/office/drawing/2014/main" id="{CD4F75DF-BDD9-2035-12C3-2C1AC5A8F92B}"/>
              </a:ext>
            </a:extLst>
          </p:cNvPr>
          <p:cNvSpPr txBox="1"/>
          <p:nvPr/>
        </p:nvSpPr>
        <p:spPr>
          <a:xfrm>
            <a:off x="1281683" y="2233798"/>
            <a:ext cx="576327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CC66FF"/>
                </a:solidFill>
                <a:latin typeface="Microsoft Sans Serif"/>
                <a:cs typeface="Microsoft Sans Serif"/>
              </a:rPr>
              <a:t>173.8</a:t>
            </a:r>
            <a:endParaRPr sz="1600" b="1" dirty="0">
              <a:solidFill>
                <a:srgbClr val="CC66FF"/>
              </a:solidFill>
              <a:latin typeface="Microsoft Sans Serif"/>
              <a:cs typeface="Microsoft Sans Serif"/>
            </a:endParaRPr>
          </a:p>
        </p:txBody>
      </p:sp>
      <p:sp>
        <p:nvSpPr>
          <p:cNvPr id="66" name="object 39">
            <a:extLst>
              <a:ext uri="{FF2B5EF4-FFF2-40B4-BE49-F238E27FC236}">
                <a16:creationId xmlns:a16="http://schemas.microsoft.com/office/drawing/2014/main" id="{7A8A7AD7-F458-26AA-452B-71843B086004}"/>
              </a:ext>
            </a:extLst>
          </p:cNvPr>
          <p:cNvSpPr txBox="1"/>
          <p:nvPr/>
        </p:nvSpPr>
        <p:spPr>
          <a:xfrm>
            <a:off x="5456550" y="5009203"/>
            <a:ext cx="581308" cy="2301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745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C590AF"/>
                </a:solidFill>
                <a:latin typeface="Microsoft Sans Serif"/>
                <a:cs typeface="Microsoft Sans Serif"/>
              </a:rPr>
              <a:t>42.7</a:t>
            </a:r>
            <a:endParaRPr sz="1600" b="1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06069" y="1795398"/>
            <a:ext cx="33089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283583"/>
                </a:solidFill>
                <a:latin typeface="Arial"/>
                <a:cs typeface="Arial"/>
              </a:rPr>
              <a:t>Высшее</a:t>
            </a:r>
            <a:r>
              <a:rPr sz="2400" b="1" spc="-75" dirty="0">
                <a:solidFill>
                  <a:srgbClr val="283583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283583"/>
                </a:solidFill>
                <a:latin typeface="Arial"/>
                <a:cs typeface="Arial"/>
              </a:rPr>
              <a:t>образование</a:t>
            </a:r>
            <a:endParaRPr sz="24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0886" y="1844171"/>
            <a:ext cx="313626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1191260" algn="l"/>
              </a:tabLst>
            </a:pPr>
            <a:r>
              <a:rPr sz="2400" b="1" spc="-15" dirty="0">
                <a:solidFill>
                  <a:srgbClr val="283583"/>
                </a:solidFill>
                <a:latin typeface="Arial"/>
                <a:cs typeface="Arial"/>
              </a:rPr>
              <a:t>имеют	</a:t>
            </a:r>
            <a:r>
              <a:rPr lang="ru-RU" sz="9000" b="1" spc="-7" baseline="-28703" dirty="0">
                <a:solidFill>
                  <a:srgbClr val="459966"/>
                </a:solidFill>
                <a:latin typeface="Arial"/>
                <a:cs typeface="Arial"/>
              </a:rPr>
              <a:t>180.2</a:t>
            </a:r>
            <a:endParaRPr sz="9000" baseline="-28703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562603" y="2550922"/>
            <a:ext cx="233235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51865" algn="l"/>
                <a:tab pos="2319020" algn="l"/>
              </a:tabLst>
            </a:pPr>
            <a:r>
              <a:rPr sz="2000" u="dash" spc="25" dirty="0">
                <a:solidFill>
                  <a:srgbClr val="283583"/>
                </a:solidFill>
                <a:uFill>
                  <a:solidFill>
                    <a:srgbClr val="BEBEBE"/>
                  </a:solidFill>
                </a:uFill>
                <a:latin typeface="Microsoft Sans Serif"/>
                <a:cs typeface="Microsoft Sans Serif"/>
              </a:rPr>
              <a:t> 	</a:t>
            </a:r>
            <a:r>
              <a:rPr lang="ru-RU" sz="2000" u="dash" dirty="0">
                <a:solidFill>
                  <a:srgbClr val="283583"/>
                </a:solidFill>
                <a:uFill>
                  <a:solidFill>
                    <a:srgbClr val="BEBEBE"/>
                  </a:solidFill>
                </a:uFill>
                <a:latin typeface="Microsoft Sans Serif"/>
                <a:cs typeface="Microsoft Sans Serif"/>
              </a:rPr>
              <a:t>25.4</a:t>
            </a:r>
            <a:r>
              <a:rPr sz="2000" u="dash" dirty="0">
                <a:solidFill>
                  <a:srgbClr val="283583"/>
                </a:solidFill>
                <a:uFill>
                  <a:solidFill>
                    <a:srgbClr val="BEBEBE"/>
                  </a:solidFill>
                </a:uFill>
                <a:latin typeface="Microsoft Sans Serif"/>
                <a:cs typeface="Microsoft Sans Serif"/>
              </a:rPr>
              <a:t>%	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63721" y="2860293"/>
            <a:ext cx="202247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39395" marR="5080" indent="-227329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от</a:t>
            </a:r>
            <a:r>
              <a:rPr sz="1000" spc="1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общей</a:t>
            </a:r>
            <a:r>
              <a:rPr sz="1000" spc="1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численности</a:t>
            </a:r>
            <a:r>
              <a:rPr sz="1000" spc="4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населения </a:t>
            </a:r>
            <a:r>
              <a:rPr sz="1000" spc="-25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в</a:t>
            </a:r>
            <a:r>
              <a:rPr sz="1000" spc="1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возрасте</a:t>
            </a:r>
            <a:r>
              <a:rPr sz="1000" spc="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1000" spc="5" dirty="0">
                <a:solidFill>
                  <a:srgbClr val="283583"/>
                </a:solidFill>
                <a:latin typeface="Microsoft Sans Serif"/>
                <a:cs typeface="Microsoft Sans Serif"/>
              </a:rPr>
              <a:t>20</a:t>
            </a:r>
            <a:r>
              <a:rPr sz="100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лет</a:t>
            </a:r>
            <a:r>
              <a:rPr sz="1000" spc="1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и</a:t>
            </a:r>
            <a:r>
              <a:rPr sz="1000" spc="1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более</a:t>
            </a:r>
            <a:endParaRPr sz="1000" dirty="0">
              <a:latin typeface="Microsoft Sans Serif"/>
              <a:cs typeface="Microsoft Sans Serif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33829" y="578332"/>
            <a:ext cx="1337310" cy="875030"/>
            <a:chOff x="333829" y="578332"/>
            <a:chExt cx="1337310" cy="875030"/>
          </a:xfrm>
        </p:grpSpPr>
        <p:sp>
          <p:nvSpPr>
            <p:cNvPr id="19" name="object 19"/>
            <p:cNvSpPr/>
            <p:nvPr/>
          </p:nvSpPr>
          <p:spPr>
            <a:xfrm>
              <a:off x="333829" y="669036"/>
              <a:ext cx="384175" cy="260350"/>
            </a:xfrm>
            <a:custGeom>
              <a:avLst/>
              <a:gdLst/>
              <a:ahLst/>
              <a:cxnLst/>
              <a:rect l="l" t="t" r="r" b="b"/>
              <a:pathLst>
                <a:path w="384175" h="260350">
                  <a:moveTo>
                    <a:pt x="383729" y="0"/>
                  </a:moveTo>
                  <a:lnTo>
                    <a:pt x="0" y="0"/>
                  </a:lnTo>
                  <a:lnTo>
                    <a:pt x="0" y="249274"/>
                  </a:lnTo>
                  <a:lnTo>
                    <a:pt x="164780" y="249274"/>
                  </a:lnTo>
                  <a:lnTo>
                    <a:pt x="164780" y="256486"/>
                  </a:lnTo>
                  <a:lnTo>
                    <a:pt x="168339" y="260172"/>
                  </a:lnTo>
                  <a:lnTo>
                    <a:pt x="215390" y="260172"/>
                  </a:lnTo>
                  <a:lnTo>
                    <a:pt x="218956" y="256486"/>
                  </a:lnTo>
                  <a:lnTo>
                    <a:pt x="218956" y="249274"/>
                  </a:lnTo>
                  <a:lnTo>
                    <a:pt x="383729" y="249274"/>
                  </a:lnTo>
                  <a:lnTo>
                    <a:pt x="383729" y="0"/>
                  </a:lnTo>
                  <a:close/>
                </a:path>
              </a:pathLst>
            </a:custGeom>
            <a:solidFill>
              <a:srgbClr val="529F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9575" y="682865"/>
              <a:ext cx="352425" cy="219075"/>
            </a:xfrm>
            <a:custGeom>
              <a:avLst/>
              <a:gdLst/>
              <a:ahLst/>
              <a:cxnLst/>
              <a:rect l="l" t="t" r="r" b="b"/>
              <a:pathLst>
                <a:path w="352425" h="219075">
                  <a:moveTo>
                    <a:pt x="352237" y="0"/>
                  </a:moveTo>
                  <a:lnTo>
                    <a:pt x="0" y="0"/>
                  </a:lnTo>
                  <a:lnTo>
                    <a:pt x="0" y="218698"/>
                  </a:lnTo>
                  <a:lnTo>
                    <a:pt x="352237" y="218698"/>
                  </a:lnTo>
                  <a:lnTo>
                    <a:pt x="352237" y="0"/>
                  </a:lnTo>
                  <a:close/>
                </a:path>
              </a:pathLst>
            </a:custGeom>
            <a:solidFill>
              <a:srgbClr val="6B6C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9575" y="657257"/>
              <a:ext cx="351864" cy="24518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295887" y="1193274"/>
              <a:ext cx="147955" cy="110489"/>
            </a:xfrm>
            <a:custGeom>
              <a:avLst/>
              <a:gdLst/>
              <a:ahLst/>
              <a:cxnLst/>
              <a:rect l="l" t="t" r="r" b="b"/>
              <a:pathLst>
                <a:path w="147955" h="110490">
                  <a:moveTo>
                    <a:pt x="147723" y="0"/>
                  </a:moveTo>
                  <a:lnTo>
                    <a:pt x="0" y="0"/>
                  </a:lnTo>
                  <a:lnTo>
                    <a:pt x="0" y="110270"/>
                  </a:lnTo>
                  <a:lnTo>
                    <a:pt x="147723" y="110270"/>
                  </a:lnTo>
                  <a:lnTo>
                    <a:pt x="147723" y="0"/>
                  </a:lnTo>
                  <a:close/>
                </a:path>
              </a:pathLst>
            </a:custGeom>
            <a:solidFill>
              <a:srgbClr val="EA5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45197" y="831132"/>
              <a:ext cx="445134" cy="405130"/>
            </a:xfrm>
            <a:custGeom>
              <a:avLst/>
              <a:gdLst/>
              <a:ahLst/>
              <a:cxnLst/>
              <a:rect l="l" t="t" r="r" b="b"/>
              <a:pathLst>
                <a:path w="445134" h="405130">
                  <a:moveTo>
                    <a:pt x="292802" y="0"/>
                  </a:moveTo>
                  <a:lnTo>
                    <a:pt x="262110" y="28642"/>
                  </a:lnTo>
                  <a:lnTo>
                    <a:pt x="220292" y="61762"/>
                  </a:lnTo>
                  <a:lnTo>
                    <a:pt x="160067" y="99757"/>
                  </a:lnTo>
                  <a:lnTo>
                    <a:pt x="118780" y="119871"/>
                  </a:lnTo>
                  <a:lnTo>
                    <a:pt x="78110" y="135702"/>
                  </a:lnTo>
                  <a:lnTo>
                    <a:pt x="38401" y="147664"/>
                  </a:lnTo>
                  <a:lnTo>
                    <a:pt x="0" y="156167"/>
                  </a:lnTo>
                  <a:lnTo>
                    <a:pt x="9558" y="215361"/>
                  </a:lnTo>
                  <a:lnTo>
                    <a:pt x="23244" y="278985"/>
                  </a:lnTo>
                  <a:lnTo>
                    <a:pt x="40245" y="320354"/>
                  </a:lnTo>
                  <a:lnTo>
                    <a:pt x="68737" y="355166"/>
                  </a:lnTo>
                  <a:lnTo>
                    <a:pt x="106556" y="381905"/>
                  </a:lnTo>
                  <a:lnTo>
                    <a:pt x="151534" y="399059"/>
                  </a:lnTo>
                  <a:lnTo>
                    <a:pt x="201507" y="405113"/>
                  </a:lnTo>
                  <a:lnTo>
                    <a:pt x="240061" y="405113"/>
                  </a:lnTo>
                  <a:lnTo>
                    <a:pt x="290051" y="399041"/>
                  </a:lnTo>
                  <a:lnTo>
                    <a:pt x="335074" y="381852"/>
                  </a:lnTo>
                  <a:lnTo>
                    <a:pt x="372952" y="355086"/>
                  </a:lnTo>
                  <a:lnTo>
                    <a:pt x="401508" y="320284"/>
                  </a:lnTo>
                  <a:lnTo>
                    <a:pt x="418564" y="278985"/>
                  </a:lnTo>
                  <a:lnTo>
                    <a:pt x="426940" y="241648"/>
                  </a:lnTo>
                  <a:lnTo>
                    <a:pt x="434054" y="204069"/>
                  </a:lnTo>
                  <a:lnTo>
                    <a:pt x="439935" y="166282"/>
                  </a:lnTo>
                  <a:lnTo>
                    <a:pt x="444614" y="128323"/>
                  </a:lnTo>
                  <a:lnTo>
                    <a:pt x="422172" y="125057"/>
                  </a:lnTo>
                  <a:lnTo>
                    <a:pt x="411276" y="121953"/>
                  </a:lnTo>
                  <a:lnTo>
                    <a:pt x="347042" y="77781"/>
                  </a:lnTo>
                  <a:lnTo>
                    <a:pt x="320856" y="45121"/>
                  </a:lnTo>
                  <a:lnTo>
                    <a:pt x="302065" y="16262"/>
                  </a:lnTo>
                  <a:lnTo>
                    <a:pt x="292802" y="0"/>
                  </a:lnTo>
                  <a:close/>
                </a:path>
              </a:pathLst>
            </a:custGeom>
            <a:solidFill>
              <a:srgbClr val="F4A0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78990" y="1329554"/>
              <a:ext cx="575945" cy="123825"/>
            </a:xfrm>
            <a:custGeom>
              <a:avLst/>
              <a:gdLst/>
              <a:ahLst/>
              <a:cxnLst/>
              <a:rect l="l" t="t" r="r" b="b"/>
              <a:pathLst>
                <a:path w="575944" h="123825">
                  <a:moveTo>
                    <a:pt x="462248" y="0"/>
                  </a:moveTo>
                  <a:lnTo>
                    <a:pt x="113257" y="0"/>
                  </a:lnTo>
                  <a:lnTo>
                    <a:pt x="69117" y="8742"/>
                  </a:lnTo>
                  <a:lnTo>
                    <a:pt x="33123" y="32593"/>
                  </a:lnTo>
                  <a:lnTo>
                    <a:pt x="8882" y="67992"/>
                  </a:lnTo>
                  <a:lnTo>
                    <a:pt x="0" y="111376"/>
                  </a:lnTo>
                  <a:lnTo>
                    <a:pt x="0" y="123731"/>
                  </a:lnTo>
                  <a:lnTo>
                    <a:pt x="575506" y="123731"/>
                  </a:lnTo>
                  <a:lnTo>
                    <a:pt x="575506" y="111376"/>
                  </a:lnTo>
                  <a:lnTo>
                    <a:pt x="566613" y="68070"/>
                  </a:lnTo>
                  <a:lnTo>
                    <a:pt x="542352" y="32662"/>
                  </a:lnTo>
                  <a:lnTo>
                    <a:pt x="506354" y="8768"/>
                  </a:lnTo>
                  <a:lnTo>
                    <a:pt x="462248" y="0"/>
                  </a:lnTo>
                  <a:close/>
                </a:path>
              </a:pathLst>
            </a:custGeom>
            <a:solidFill>
              <a:srgbClr val="529F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259649" y="986383"/>
              <a:ext cx="217170" cy="46355"/>
            </a:xfrm>
            <a:custGeom>
              <a:avLst/>
              <a:gdLst/>
              <a:ahLst/>
              <a:cxnLst/>
              <a:rect l="l" t="t" r="r" b="b"/>
              <a:pathLst>
                <a:path w="217169" h="46355">
                  <a:moveTo>
                    <a:pt x="46570" y="22872"/>
                  </a:moveTo>
                  <a:lnTo>
                    <a:pt x="44729" y="13931"/>
                  </a:lnTo>
                  <a:lnTo>
                    <a:pt x="39725" y="6667"/>
                  </a:lnTo>
                  <a:lnTo>
                    <a:pt x="32334" y="1790"/>
                  </a:lnTo>
                  <a:lnTo>
                    <a:pt x="23329" y="0"/>
                  </a:lnTo>
                  <a:lnTo>
                    <a:pt x="14198" y="1816"/>
                  </a:lnTo>
                  <a:lnTo>
                    <a:pt x="6794" y="6731"/>
                  </a:lnTo>
                  <a:lnTo>
                    <a:pt x="1816" y="14008"/>
                  </a:lnTo>
                  <a:lnTo>
                    <a:pt x="0" y="22872"/>
                  </a:lnTo>
                  <a:lnTo>
                    <a:pt x="1816" y="31813"/>
                  </a:lnTo>
                  <a:lnTo>
                    <a:pt x="6794" y="39077"/>
                  </a:lnTo>
                  <a:lnTo>
                    <a:pt x="14198" y="43954"/>
                  </a:lnTo>
                  <a:lnTo>
                    <a:pt x="23329" y="45732"/>
                  </a:lnTo>
                  <a:lnTo>
                    <a:pt x="32397" y="43929"/>
                  </a:lnTo>
                  <a:lnTo>
                    <a:pt x="39789" y="39001"/>
                  </a:lnTo>
                  <a:lnTo>
                    <a:pt x="44754" y="31737"/>
                  </a:lnTo>
                  <a:lnTo>
                    <a:pt x="46570" y="22872"/>
                  </a:lnTo>
                  <a:close/>
                </a:path>
                <a:path w="217169" h="46355">
                  <a:moveTo>
                    <a:pt x="216738" y="22872"/>
                  </a:moveTo>
                  <a:lnTo>
                    <a:pt x="214896" y="13931"/>
                  </a:lnTo>
                  <a:lnTo>
                    <a:pt x="209892" y="6667"/>
                  </a:lnTo>
                  <a:lnTo>
                    <a:pt x="202501" y="1790"/>
                  </a:lnTo>
                  <a:lnTo>
                    <a:pt x="193497" y="0"/>
                  </a:lnTo>
                  <a:lnTo>
                    <a:pt x="184416" y="1816"/>
                  </a:lnTo>
                  <a:lnTo>
                    <a:pt x="177038" y="6731"/>
                  </a:lnTo>
                  <a:lnTo>
                    <a:pt x="172072" y="14008"/>
                  </a:lnTo>
                  <a:lnTo>
                    <a:pt x="170243" y="22872"/>
                  </a:lnTo>
                  <a:lnTo>
                    <a:pt x="172072" y="31813"/>
                  </a:lnTo>
                  <a:lnTo>
                    <a:pt x="177038" y="39077"/>
                  </a:lnTo>
                  <a:lnTo>
                    <a:pt x="184416" y="43954"/>
                  </a:lnTo>
                  <a:lnTo>
                    <a:pt x="193497" y="45732"/>
                  </a:lnTo>
                  <a:lnTo>
                    <a:pt x="202565" y="43929"/>
                  </a:lnTo>
                  <a:lnTo>
                    <a:pt x="209956" y="39001"/>
                  </a:lnTo>
                  <a:lnTo>
                    <a:pt x="214922" y="31737"/>
                  </a:lnTo>
                  <a:lnTo>
                    <a:pt x="216738" y="22872"/>
                  </a:lnTo>
                  <a:close/>
                </a:path>
              </a:pathLst>
            </a:custGeom>
            <a:solidFill>
              <a:srgbClr val="2A4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300536" y="1125975"/>
              <a:ext cx="135255" cy="38100"/>
            </a:xfrm>
            <a:custGeom>
              <a:avLst/>
              <a:gdLst/>
              <a:ahLst/>
              <a:cxnLst/>
              <a:rect l="l" t="t" r="r" b="b"/>
              <a:pathLst>
                <a:path w="135255" h="38100">
                  <a:moveTo>
                    <a:pt x="135219" y="0"/>
                  </a:moveTo>
                  <a:lnTo>
                    <a:pt x="123918" y="0"/>
                  </a:lnTo>
                  <a:lnTo>
                    <a:pt x="119846" y="9758"/>
                  </a:lnTo>
                  <a:lnTo>
                    <a:pt x="108358" y="18463"/>
                  </a:lnTo>
                  <a:lnTo>
                    <a:pt x="90542" y="24712"/>
                  </a:lnTo>
                  <a:lnTo>
                    <a:pt x="67489" y="27106"/>
                  </a:lnTo>
                  <a:lnTo>
                    <a:pt x="44436" y="24712"/>
                  </a:lnTo>
                  <a:lnTo>
                    <a:pt x="26621" y="18463"/>
                  </a:lnTo>
                  <a:lnTo>
                    <a:pt x="15132" y="9758"/>
                  </a:lnTo>
                  <a:lnTo>
                    <a:pt x="11061" y="0"/>
                  </a:lnTo>
                  <a:lnTo>
                    <a:pt x="0" y="0"/>
                  </a:lnTo>
                  <a:lnTo>
                    <a:pt x="5225" y="14880"/>
                  </a:lnTo>
                  <a:lnTo>
                    <a:pt x="19557" y="26944"/>
                  </a:lnTo>
                  <a:lnTo>
                    <a:pt x="40983" y="35033"/>
                  </a:lnTo>
                  <a:lnTo>
                    <a:pt x="67489" y="37988"/>
                  </a:lnTo>
                  <a:lnTo>
                    <a:pt x="94033" y="35059"/>
                  </a:lnTo>
                  <a:lnTo>
                    <a:pt x="115482" y="27013"/>
                  </a:lnTo>
                  <a:lnTo>
                    <a:pt x="129867" y="14957"/>
                  </a:lnTo>
                  <a:lnTo>
                    <a:pt x="135219" y="0"/>
                  </a:lnTo>
                  <a:close/>
                </a:path>
              </a:pathLst>
            </a:custGeom>
            <a:solidFill>
              <a:srgbClr val="DE08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137074" y="703731"/>
              <a:ext cx="457200" cy="283845"/>
            </a:xfrm>
            <a:custGeom>
              <a:avLst/>
              <a:gdLst/>
              <a:ahLst/>
              <a:cxnLst/>
              <a:rect l="l" t="t" r="r" b="b"/>
              <a:pathLst>
                <a:path w="457200" h="283844">
                  <a:moveTo>
                    <a:pt x="281608" y="0"/>
                  </a:moveTo>
                  <a:lnTo>
                    <a:pt x="175484" y="0"/>
                  </a:lnTo>
                  <a:lnTo>
                    <a:pt x="130069" y="5928"/>
                  </a:lnTo>
                  <a:lnTo>
                    <a:pt x="89021" y="22732"/>
                  </a:lnTo>
                  <a:lnTo>
                    <a:pt x="54032" y="48945"/>
                  </a:lnTo>
                  <a:lnTo>
                    <a:pt x="26795" y="83096"/>
                  </a:lnTo>
                  <a:lnTo>
                    <a:pt x="9004" y="123715"/>
                  </a:lnTo>
                  <a:lnTo>
                    <a:pt x="566" y="175576"/>
                  </a:lnTo>
                  <a:lnTo>
                    <a:pt x="0" y="200894"/>
                  </a:lnTo>
                  <a:lnTo>
                    <a:pt x="5627" y="266195"/>
                  </a:lnTo>
                  <a:lnTo>
                    <a:pt x="7882" y="283753"/>
                  </a:lnTo>
                  <a:lnTo>
                    <a:pt x="46420" y="275275"/>
                  </a:lnTo>
                  <a:lnTo>
                    <a:pt x="86183" y="263355"/>
                  </a:lnTo>
                  <a:lnTo>
                    <a:pt x="126832" y="247524"/>
                  </a:lnTo>
                  <a:lnTo>
                    <a:pt x="168030" y="227319"/>
                  </a:lnTo>
                  <a:lnTo>
                    <a:pt x="203027" y="206547"/>
                  </a:lnTo>
                  <a:lnTo>
                    <a:pt x="256841" y="167385"/>
                  </a:lnTo>
                  <a:lnTo>
                    <a:pt x="292020" y="136161"/>
                  </a:lnTo>
                  <a:lnTo>
                    <a:pt x="300685" y="127562"/>
                  </a:lnTo>
                  <a:lnTo>
                    <a:pt x="309993" y="143824"/>
                  </a:lnTo>
                  <a:lnTo>
                    <a:pt x="354969" y="205343"/>
                  </a:lnTo>
                  <a:lnTo>
                    <a:pt x="386370" y="233009"/>
                  </a:lnTo>
                  <a:lnTo>
                    <a:pt x="422199" y="250564"/>
                  </a:lnTo>
                  <a:lnTo>
                    <a:pt x="452337" y="255909"/>
                  </a:lnTo>
                  <a:lnTo>
                    <a:pt x="456991" y="199114"/>
                  </a:lnTo>
                  <a:lnTo>
                    <a:pt x="450493" y="131808"/>
                  </a:lnTo>
                  <a:lnTo>
                    <a:pt x="430456" y="83239"/>
                  </a:lnTo>
                  <a:lnTo>
                    <a:pt x="403211" y="49049"/>
                  </a:lnTo>
                  <a:lnTo>
                    <a:pt x="368198" y="22789"/>
                  </a:lnTo>
                  <a:lnTo>
                    <a:pt x="327102" y="5944"/>
                  </a:lnTo>
                  <a:lnTo>
                    <a:pt x="281608" y="0"/>
                  </a:lnTo>
                  <a:close/>
                </a:path>
              </a:pathLst>
            </a:custGeom>
            <a:solidFill>
              <a:srgbClr val="FCDC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161468" y="631584"/>
              <a:ext cx="410845" cy="144145"/>
            </a:xfrm>
            <a:custGeom>
              <a:avLst/>
              <a:gdLst/>
              <a:ahLst/>
              <a:cxnLst/>
              <a:rect l="l" t="t" r="r" b="b"/>
              <a:pathLst>
                <a:path w="410844" h="144145">
                  <a:moveTo>
                    <a:pt x="410541" y="0"/>
                  </a:moveTo>
                  <a:lnTo>
                    <a:pt x="0" y="0"/>
                  </a:lnTo>
                  <a:lnTo>
                    <a:pt x="0" y="144020"/>
                  </a:lnTo>
                  <a:lnTo>
                    <a:pt x="410541" y="144020"/>
                  </a:lnTo>
                  <a:lnTo>
                    <a:pt x="410541" y="0"/>
                  </a:lnTo>
                  <a:close/>
                </a:path>
              </a:pathLst>
            </a:custGeom>
            <a:solidFill>
              <a:srgbClr val="2942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62863" y="578332"/>
              <a:ext cx="608330" cy="106680"/>
            </a:xfrm>
            <a:custGeom>
              <a:avLst/>
              <a:gdLst/>
              <a:ahLst/>
              <a:cxnLst/>
              <a:rect l="l" t="t" r="r" b="b"/>
              <a:pathLst>
                <a:path w="608330" h="106679">
                  <a:moveTo>
                    <a:pt x="303319" y="0"/>
                  </a:moveTo>
                  <a:lnTo>
                    <a:pt x="0" y="53284"/>
                  </a:lnTo>
                  <a:lnTo>
                    <a:pt x="303319" y="106568"/>
                  </a:lnTo>
                  <a:lnTo>
                    <a:pt x="607904" y="53284"/>
                  </a:lnTo>
                  <a:lnTo>
                    <a:pt x="303319" y="0"/>
                  </a:lnTo>
                  <a:close/>
                </a:path>
              </a:pathLst>
            </a:custGeom>
            <a:solidFill>
              <a:srgbClr val="6B6C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4098" y="586986"/>
              <a:ext cx="176419" cy="29871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762549" y="1193274"/>
              <a:ext cx="147955" cy="110489"/>
            </a:xfrm>
            <a:custGeom>
              <a:avLst/>
              <a:gdLst/>
              <a:ahLst/>
              <a:cxnLst/>
              <a:rect l="l" t="t" r="r" b="b"/>
              <a:pathLst>
                <a:path w="147955" h="110490">
                  <a:moveTo>
                    <a:pt x="147715" y="0"/>
                  </a:moveTo>
                  <a:lnTo>
                    <a:pt x="0" y="0"/>
                  </a:lnTo>
                  <a:lnTo>
                    <a:pt x="0" y="110270"/>
                  </a:lnTo>
                  <a:lnTo>
                    <a:pt x="147715" y="110270"/>
                  </a:lnTo>
                  <a:lnTo>
                    <a:pt x="147715" y="0"/>
                  </a:lnTo>
                  <a:close/>
                </a:path>
              </a:pathLst>
            </a:custGeom>
            <a:solidFill>
              <a:srgbClr val="EA5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11836" y="831132"/>
              <a:ext cx="445134" cy="405130"/>
            </a:xfrm>
            <a:custGeom>
              <a:avLst/>
              <a:gdLst/>
              <a:ahLst/>
              <a:cxnLst/>
              <a:rect l="l" t="t" r="r" b="b"/>
              <a:pathLst>
                <a:path w="445134" h="405130">
                  <a:moveTo>
                    <a:pt x="292810" y="0"/>
                  </a:moveTo>
                  <a:lnTo>
                    <a:pt x="262151" y="28642"/>
                  </a:lnTo>
                  <a:lnTo>
                    <a:pt x="220324" y="61762"/>
                  </a:lnTo>
                  <a:lnTo>
                    <a:pt x="160091" y="99757"/>
                  </a:lnTo>
                  <a:lnTo>
                    <a:pt x="118810" y="119871"/>
                  </a:lnTo>
                  <a:lnTo>
                    <a:pt x="78146" y="135702"/>
                  </a:lnTo>
                  <a:lnTo>
                    <a:pt x="38432" y="147664"/>
                  </a:lnTo>
                  <a:lnTo>
                    <a:pt x="0" y="156167"/>
                  </a:lnTo>
                  <a:lnTo>
                    <a:pt x="9581" y="215361"/>
                  </a:lnTo>
                  <a:lnTo>
                    <a:pt x="23244" y="278985"/>
                  </a:lnTo>
                  <a:lnTo>
                    <a:pt x="40272" y="320354"/>
                  </a:lnTo>
                  <a:lnTo>
                    <a:pt x="68772" y="355166"/>
                  </a:lnTo>
                  <a:lnTo>
                    <a:pt x="106586" y="381905"/>
                  </a:lnTo>
                  <a:lnTo>
                    <a:pt x="151554" y="399059"/>
                  </a:lnTo>
                  <a:lnTo>
                    <a:pt x="201515" y="405113"/>
                  </a:lnTo>
                  <a:lnTo>
                    <a:pt x="240133" y="405113"/>
                  </a:lnTo>
                  <a:lnTo>
                    <a:pt x="290114" y="399041"/>
                  </a:lnTo>
                  <a:lnTo>
                    <a:pt x="335129" y="381852"/>
                  </a:lnTo>
                  <a:lnTo>
                    <a:pt x="373000" y="355086"/>
                  </a:lnTo>
                  <a:lnTo>
                    <a:pt x="401549" y="320284"/>
                  </a:lnTo>
                  <a:lnTo>
                    <a:pt x="418596" y="278985"/>
                  </a:lnTo>
                  <a:lnTo>
                    <a:pt x="426966" y="241648"/>
                  </a:lnTo>
                  <a:lnTo>
                    <a:pt x="434087" y="204069"/>
                  </a:lnTo>
                  <a:lnTo>
                    <a:pt x="439977" y="166282"/>
                  </a:lnTo>
                  <a:lnTo>
                    <a:pt x="444654" y="128323"/>
                  </a:lnTo>
                  <a:lnTo>
                    <a:pt x="422196" y="125057"/>
                  </a:lnTo>
                  <a:lnTo>
                    <a:pt x="411301" y="121953"/>
                  </a:lnTo>
                  <a:lnTo>
                    <a:pt x="347061" y="77781"/>
                  </a:lnTo>
                  <a:lnTo>
                    <a:pt x="320880" y="45121"/>
                  </a:lnTo>
                  <a:lnTo>
                    <a:pt x="302082" y="16262"/>
                  </a:lnTo>
                  <a:lnTo>
                    <a:pt x="292810" y="0"/>
                  </a:lnTo>
                  <a:close/>
                </a:path>
              </a:pathLst>
            </a:custGeom>
            <a:solidFill>
              <a:srgbClr val="F4A0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45660" y="1329554"/>
              <a:ext cx="575945" cy="123825"/>
            </a:xfrm>
            <a:custGeom>
              <a:avLst/>
              <a:gdLst/>
              <a:ahLst/>
              <a:cxnLst/>
              <a:rect l="l" t="t" r="r" b="b"/>
              <a:pathLst>
                <a:path w="575944" h="123825">
                  <a:moveTo>
                    <a:pt x="462280" y="0"/>
                  </a:moveTo>
                  <a:lnTo>
                    <a:pt x="113225" y="0"/>
                  </a:lnTo>
                  <a:lnTo>
                    <a:pt x="69121" y="8742"/>
                  </a:lnTo>
                  <a:lnTo>
                    <a:pt x="33134" y="32593"/>
                  </a:lnTo>
                  <a:lnTo>
                    <a:pt x="8887" y="67992"/>
                  </a:lnTo>
                  <a:lnTo>
                    <a:pt x="0" y="111376"/>
                  </a:lnTo>
                  <a:lnTo>
                    <a:pt x="0" y="123731"/>
                  </a:lnTo>
                  <a:lnTo>
                    <a:pt x="575490" y="123731"/>
                  </a:lnTo>
                  <a:lnTo>
                    <a:pt x="575490" y="111376"/>
                  </a:lnTo>
                  <a:lnTo>
                    <a:pt x="566605" y="68070"/>
                  </a:lnTo>
                  <a:lnTo>
                    <a:pt x="542363" y="32662"/>
                  </a:lnTo>
                  <a:lnTo>
                    <a:pt x="506382" y="8768"/>
                  </a:lnTo>
                  <a:lnTo>
                    <a:pt x="462280" y="0"/>
                  </a:lnTo>
                  <a:close/>
                </a:path>
              </a:pathLst>
            </a:custGeom>
            <a:solidFill>
              <a:srgbClr val="45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26363" y="986383"/>
              <a:ext cx="217170" cy="46355"/>
            </a:xfrm>
            <a:custGeom>
              <a:avLst/>
              <a:gdLst/>
              <a:ahLst/>
              <a:cxnLst/>
              <a:rect l="l" t="t" r="r" b="b"/>
              <a:pathLst>
                <a:path w="217169" h="46355">
                  <a:moveTo>
                    <a:pt x="46494" y="22872"/>
                  </a:moveTo>
                  <a:lnTo>
                    <a:pt x="44653" y="13931"/>
                  </a:lnTo>
                  <a:lnTo>
                    <a:pt x="39649" y="6667"/>
                  </a:lnTo>
                  <a:lnTo>
                    <a:pt x="32258" y="1790"/>
                  </a:lnTo>
                  <a:lnTo>
                    <a:pt x="23253" y="0"/>
                  </a:lnTo>
                  <a:lnTo>
                    <a:pt x="14160" y="1816"/>
                  </a:lnTo>
                  <a:lnTo>
                    <a:pt x="6781" y="6731"/>
                  </a:lnTo>
                  <a:lnTo>
                    <a:pt x="1816" y="14008"/>
                  </a:lnTo>
                  <a:lnTo>
                    <a:pt x="0" y="22872"/>
                  </a:lnTo>
                  <a:lnTo>
                    <a:pt x="1816" y="31813"/>
                  </a:lnTo>
                  <a:lnTo>
                    <a:pt x="6781" y="39077"/>
                  </a:lnTo>
                  <a:lnTo>
                    <a:pt x="14160" y="43954"/>
                  </a:lnTo>
                  <a:lnTo>
                    <a:pt x="23253" y="45732"/>
                  </a:lnTo>
                  <a:lnTo>
                    <a:pt x="32334" y="43929"/>
                  </a:lnTo>
                  <a:lnTo>
                    <a:pt x="39725" y="39001"/>
                  </a:lnTo>
                  <a:lnTo>
                    <a:pt x="44678" y="31737"/>
                  </a:lnTo>
                  <a:lnTo>
                    <a:pt x="46494" y="22872"/>
                  </a:lnTo>
                  <a:close/>
                </a:path>
                <a:path w="217169" h="46355">
                  <a:moveTo>
                    <a:pt x="216712" y="22872"/>
                  </a:moveTo>
                  <a:lnTo>
                    <a:pt x="214871" y="13931"/>
                  </a:lnTo>
                  <a:lnTo>
                    <a:pt x="209867" y="6667"/>
                  </a:lnTo>
                  <a:lnTo>
                    <a:pt x="202476" y="1790"/>
                  </a:lnTo>
                  <a:lnTo>
                    <a:pt x="193459" y="0"/>
                  </a:lnTo>
                  <a:lnTo>
                    <a:pt x="184365" y="1816"/>
                  </a:lnTo>
                  <a:lnTo>
                    <a:pt x="176987" y="6731"/>
                  </a:lnTo>
                  <a:lnTo>
                    <a:pt x="172021" y="14008"/>
                  </a:lnTo>
                  <a:lnTo>
                    <a:pt x="170218" y="22872"/>
                  </a:lnTo>
                  <a:lnTo>
                    <a:pt x="172021" y="31813"/>
                  </a:lnTo>
                  <a:lnTo>
                    <a:pt x="176987" y="39077"/>
                  </a:lnTo>
                  <a:lnTo>
                    <a:pt x="184365" y="43954"/>
                  </a:lnTo>
                  <a:lnTo>
                    <a:pt x="193459" y="45732"/>
                  </a:lnTo>
                  <a:lnTo>
                    <a:pt x="202552" y="43929"/>
                  </a:lnTo>
                  <a:lnTo>
                    <a:pt x="209931" y="39001"/>
                  </a:lnTo>
                  <a:lnTo>
                    <a:pt x="214896" y="31737"/>
                  </a:lnTo>
                  <a:lnTo>
                    <a:pt x="216712" y="22872"/>
                  </a:lnTo>
                  <a:close/>
                </a:path>
              </a:pathLst>
            </a:custGeom>
            <a:solidFill>
              <a:srgbClr val="2A4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67054" y="1125975"/>
              <a:ext cx="135255" cy="38100"/>
            </a:xfrm>
            <a:custGeom>
              <a:avLst/>
              <a:gdLst/>
              <a:ahLst/>
              <a:cxnLst/>
              <a:rect l="l" t="t" r="r" b="b"/>
              <a:pathLst>
                <a:path w="135255" h="38100">
                  <a:moveTo>
                    <a:pt x="135155" y="0"/>
                  </a:moveTo>
                  <a:lnTo>
                    <a:pt x="123910" y="0"/>
                  </a:lnTo>
                  <a:lnTo>
                    <a:pt x="119838" y="9758"/>
                  </a:lnTo>
                  <a:lnTo>
                    <a:pt x="108350" y="18463"/>
                  </a:lnTo>
                  <a:lnTo>
                    <a:pt x="90534" y="24712"/>
                  </a:lnTo>
                  <a:lnTo>
                    <a:pt x="67481" y="27106"/>
                  </a:lnTo>
                  <a:lnTo>
                    <a:pt x="44428" y="24712"/>
                  </a:lnTo>
                  <a:lnTo>
                    <a:pt x="26613" y="18463"/>
                  </a:lnTo>
                  <a:lnTo>
                    <a:pt x="15124" y="9758"/>
                  </a:lnTo>
                  <a:lnTo>
                    <a:pt x="11053" y="0"/>
                  </a:lnTo>
                  <a:lnTo>
                    <a:pt x="0" y="0"/>
                  </a:lnTo>
                  <a:lnTo>
                    <a:pt x="5219" y="14880"/>
                  </a:lnTo>
                  <a:lnTo>
                    <a:pt x="19541" y="26944"/>
                  </a:lnTo>
                  <a:lnTo>
                    <a:pt x="40963" y="35033"/>
                  </a:lnTo>
                  <a:lnTo>
                    <a:pt x="67481" y="37988"/>
                  </a:lnTo>
                  <a:lnTo>
                    <a:pt x="94030" y="35059"/>
                  </a:lnTo>
                  <a:lnTo>
                    <a:pt x="115518" y="27013"/>
                  </a:lnTo>
                  <a:lnTo>
                    <a:pt x="129906" y="14957"/>
                  </a:lnTo>
                  <a:lnTo>
                    <a:pt x="135155" y="0"/>
                  </a:lnTo>
                  <a:close/>
                </a:path>
              </a:pathLst>
            </a:custGeom>
            <a:solidFill>
              <a:srgbClr val="DE08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03748" y="703731"/>
              <a:ext cx="457200" cy="283845"/>
            </a:xfrm>
            <a:custGeom>
              <a:avLst/>
              <a:gdLst/>
              <a:ahLst/>
              <a:cxnLst/>
              <a:rect l="l" t="t" r="r" b="b"/>
              <a:pathLst>
                <a:path w="457200" h="283844">
                  <a:moveTo>
                    <a:pt x="281588" y="0"/>
                  </a:moveTo>
                  <a:lnTo>
                    <a:pt x="175488" y="0"/>
                  </a:lnTo>
                  <a:lnTo>
                    <a:pt x="130084" y="5928"/>
                  </a:lnTo>
                  <a:lnTo>
                    <a:pt x="89035" y="22732"/>
                  </a:lnTo>
                  <a:lnTo>
                    <a:pt x="54042" y="48945"/>
                  </a:lnTo>
                  <a:lnTo>
                    <a:pt x="26805" y="83096"/>
                  </a:lnTo>
                  <a:lnTo>
                    <a:pt x="9024" y="123715"/>
                  </a:lnTo>
                  <a:lnTo>
                    <a:pt x="585" y="175576"/>
                  </a:lnTo>
                  <a:lnTo>
                    <a:pt x="0" y="200894"/>
                  </a:lnTo>
                  <a:lnTo>
                    <a:pt x="5647" y="266195"/>
                  </a:lnTo>
                  <a:lnTo>
                    <a:pt x="7894" y="283753"/>
                  </a:lnTo>
                  <a:lnTo>
                    <a:pt x="46435" y="275275"/>
                  </a:lnTo>
                  <a:lnTo>
                    <a:pt x="86185" y="263355"/>
                  </a:lnTo>
                  <a:lnTo>
                    <a:pt x="126813" y="247524"/>
                  </a:lnTo>
                  <a:lnTo>
                    <a:pt x="167986" y="227319"/>
                  </a:lnTo>
                  <a:lnTo>
                    <a:pt x="202995" y="206547"/>
                  </a:lnTo>
                  <a:lnTo>
                    <a:pt x="256845" y="167385"/>
                  </a:lnTo>
                  <a:lnTo>
                    <a:pt x="292038" y="136161"/>
                  </a:lnTo>
                  <a:lnTo>
                    <a:pt x="300713" y="127562"/>
                  </a:lnTo>
                  <a:lnTo>
                    <a:pt x="309985" y="143824"/>
                  </a:lnTo>
                  <a:lnTo>
                    <a:pt x="354964" y="205343"/>
                  </a:lnTo>
                  <a:lnTo>
                    <a:pt x="386382" y="233009"/>
                  </a:lnTo>
                  <a:lnTo>
                    <a:pt x="422187" y="250564"/>
                  </a:lnTo>
                  <a:lnTo>
                    <a:pt x="452365" y="255909"/>
                  </a:lnTo>
                  <a:lnTo>
                    <a:pt x="456969" y="199114"/>
                  </a:lnTo>
                  <a:lnTo>
                    <a:pt x="450489" y="131808"/>
                  </a:lnTo>
                  <a:lnTo>
                    <a:pt x="430445" y="83178"/>
                  </a:lnTo>
                  <a:lnTo>
                    <a:pt x="403160" y="48979"/>
                  </a:lnTo>
                  <a:lnTo>
                    <a:pt x="368110" y="22743"/>
                  </a:lnTo>
                  <a:lnTo>
                    <a:pt x="327013" y="5929"/>
                  </a:lnTo>
                  <a:lnTo>
                    <a:pt x="281588" y="0"/>
                  </a:lnTo>
                  <a:close/>
                </a:path>
              </a:pathLst>
            </a:custGeom>
            <a:solidFill>
              <a:srgbClr val="2942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7" name="object 3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52315" y="6268211"/>
            <a:ext cx="170687" cy="178308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916635" y="6248806"/>
            <a:ext cx="10071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Магистратура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050978" y="3767946"/>
            <a:ext cx="1042669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200" b="1" dirty="0">
                <a:solidFill>
                  <a:srgbClr val="FFC33D"/>
                </a:solidFill>
                <a:latin typeface="Arial"/>
                <a:cs typeface="Arial"/>
              </a:rPr>
              <a:t>36.3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40" name="object 4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6448" y="6268211"/>
            <a:ext cx="170687" cy="178308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10383" y="6268211"/>
            <a:ext cx="170688" cy="178308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2690876" y="6248806"/>
            <a:ext cx="9531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Специалитет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433696" y="6248806"/>
            <a:ext cx="941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Бакалавриат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802884" y="5181600"/>
            <a:ext cx="10414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dirty="0">
                <a:solidFill>
                  <a:srgbClr val="85C06A"/>
                </a:solidFill>
                <a:latin typeface="Arial"/>
                <a:cs typeface="Arial"/>
              </a:rPr>
              <a:t>127.3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870073" y="3269944"/>
            <a:ext cx="8166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dirty="0">
                <a:solidFill>
                  <a:srgbClr val="E2002A"/>
                </a:solidFill>
                <a:latin typeface="Arial"/>
                <a:cs typeface="Arial"/>
              </a:rPr>
              <a:t>16.6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841373" y="591961"/>
            <a:ext cx="6090920" cy="868680"/>
          </a:xfrm>
          <a:prstGeom prst="rect">
            <a:avLst/>
          </a:prstGeom>
        </p:spPr>
        <p:txBody>
          <a:bodyPr vert="horz" wrap="square" lIns="0" tIns="1181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30"/>
              </a:spcBef>
            </a:pP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ОБРАЗОВАНИЕ</a:t>
            </a:r>
            <a:r>
              <a:rPr sz="2200" spc="2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В</a:t>
            </a:r>
            <a:r>
              <a:rPr sz="2200" spc="1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ТОМСКОЙ</a:t>
            </a:r>
            <a:r>
              <a:rPr sz="2200" spc="6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ОБЛАСТИ</a:t>
            </a:r>
            <a:endParaRPr sz="22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2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тыс.человек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307963" y="1795398"/>
            <a:ext cx="24682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283583"/>
                </a:solidFill>
                <a:latin typeface="Arial"/>
                <a:cs typeface="Arial"/>
              </a:rPr>
              <a:t>Ученую</a:t>
            </a:r>
            <a:r>
              <a:rPr sz="2400" b="1" spc="-50" dirty="0">
                <a:solidFill>
                  <a:srgbClr val="283583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283583"/>
                </a:solidFill>
                <a:latin typeface="Arial"/>
                <a:cs typeface="Arial"/>
              </a:rPr>
              <a:t>степень</a:t>
            </a:r>
            <a:endParaRPr sz="24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811514" y="2550922"/>
            <a:ext cx="2730500" cy="791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6675">
              <a:lnSpc>
                <a:spcPct val="100000"/>
              </a:lnSpc>
              <a:spcBef>
                <a:spcPts val="105"/>
              </a:spcBef>
              <a:tabLst>
                <a:tab pos="1076325" algn="l"/>
                <a:tab pos="2326005" algn="l"/>
              </a:tabLst>
            </a:pPr>
            <a:r>
              <a:rPr sz="2000" u="dash" spc="25" dirty="0">
                <a:solidFill>
                  <a:srgbClr val="459966"/>
                </a:solidFill>
                <a:uFill>
                  <a:solidFill>
                    <a:srgbClr val="BEBEBE"/>
                  </a:solidFill>
                </a:uFill>
                <a:latin typeface="Microsoft Sans Serif"/>
                <a:cs typeface="Microsoft Sans Serif"/>
              </a:rPr>
              <a:t> 	</a:t>
            </a:r>
            <a:r>
              <a:rPr lang="ru-RU" sz="2000" u="dash" spc="25" dirty="0">
                <a:solidFill>
                  <a:srgbClr val="459966"/>
                </a:solidFill>
                <a:uFill>
                  <a:solidFill>
                    <a:srgbClr val="BEBEBE"/>
                  </a:solidFill>
                </a:uFill>
                <a:latin typeface="Microsoft Sans Serif"/>
                <a:cs typeface="Microsoft Sans Serif"/>
              </a:rPr>
              <a:t>0</a:t>
            </a:r>
            <a:r>
              <a:rPr sz="2000" u="dash" dirty="0">
                <a:solidFill>
                  <a:srgbClr val="459966"/>
                </a:solidFill>
                <a:uFill>
                  <a:solidFill>
                    <a:srgbClr val="BEBEBE"/>
                  </a:solidFill>
                </a:uFill>
                <a:latin typeface="Microsoft Sans Serif"/>
                <a:cs typeface="Microsoft Sans Serif"/>
              </a:rPr>
              <a:t>,</a:t>
            </a:r>
            <a:r>
              <a:rPr lang="ru-RU" sz="2000" u="dash" dirty="0">
                <a:solidFill>
                  <a:srgbClr val="459966"/>
                </a:solidFill>
                <a:uFill>
                  <a:solidFill>
                    <a:srgbClr val="BEBEBE"/>
                  </a:solidFill>
                </a:uFill>
                <a:latin typeface="Microsoft Sans Serif"/>
                <a:cs typeface="Microsoft Sans Serif"/>
              </a:rPr>
              <a:t>9</a:t>
            </a:r>
            <a:r>
              <a:rPr sz="2000" u="dash" dirty="0">
                <a:solidFill>
                  <a:srgbClr val="459966"/>
                </a:solidFill>
                <a:uFill>
                  <a:solidFill>
                    <a:srgbClr val="BEBEBE"/>
                  </a:solidFill>
                </a:uFill>
                <a:latin typeface="Microsoft Sans Serif"/>
                <a:cs typeface="Microsoft Sans Serif"/>
              </a:rPr>
              <a:t>%	</a:t>
            </a:r>
            <a:endParaRPr sz="20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1000" spc="-5" dirty="0">
                <a:solidFill>
                  <a:srgbClr val="459966"/>
                </a:solidFill>
                <a:latin typeface="Microsoft Sans Serif"/>
                <a:cs typeface="Microsoft Sans Serif"/>
              </a:rPr>
              <a:t>от</a:t>
            </a:r>
            <a:r>
              <a:rPr sz="1000" spc="1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459966"/>
                </a:solidFill>
                <a:latin typeface="Microsoft Sans Serif"/>
                <a:cs typeface="Microsoft Sans Serif"/>
              </a:rPr>
              <a:t>общей</a:t>
            </a:r>
            <a:r>
              <a:rPr sz="1000" spc="1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459966"/>
                </a:solidFill>
                <a:latin typeface="Microsoft Sans Serif"/>
                <a:cs typeface="Microsoft Sans Serif"/>
              </a:rPr>
              <a:t>численности</a:t>
            </a:r>
            <a:r>
              <a:rPr sz="1000" spc="4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459966"/>
                </a:solidFill>
                <a:latin typeface="Microsoft Sans Serif"/>
                <a:cs typeface="Microsoft Sans Serif"/>
              </a:rPr>
              <a:t>населения</a:t>
            </a:r>
            <a:endParaRPr sz="1000" dirty="0">
              <a:latin typeface="Microsoft Sans Serif"/>
              <a:cs typeface="Microsoft Sans Serif"/>
            </a:endParaRPr>
          </a:p>
          <a:p>
            <a:pPr marL="12065" marR="5080" algn="ctr">
              <a:lnSpc>
                <a:spcPct val="100000"/>
              </a:lnSpc>
              <a:spcBef>
                <a:spcPts val="5"/>
              </a:spcBef>
            </a:pPr>
            <a:r>
              <a:rPr sz="1000" spc="-5" dirty="0">
                <a:solidFill>
                  <a:srgbClr val="459966"/>
                </a:solidFill>
                <a:latin typeface="Microsoft Sans Serif"/>
                <a:cs typeface="Microsoft Sans Serif"/>
              </a:rPr>
              <a:t>в</a:t>
            </a:r>
            <a:r>
              <a:rPr sz="1000" spc="1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15" dirty="0">
                <a:solidFill>
                  <a:srgbClr val="459966"/>
                </a:solidFill>
                <a:latin typeface="Microsoft Sans Serif"/>
                <a:cs typeface="Microsoft Sans Serif"/>
              </a:rPr>
              <a:t>возрасте</a:t>
            </a:r>
            <a:r>
              <a:rPr sz="1000" spc="1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459966"/>
                </a:solidFill>
                <a:latin typeface="Microsoft Sans Serif"/>
                <a:cs typeface="Microsoft Sans Serif"/>
              </a:rPr>
              <a:t>от</a:t>
            </a:r>
            <a:r>
              <a:rPr sz="1000" spc="2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459966"/>
                </a:solidFill>
                <a:latin typeface="Microsoft Sans Serif"/>
                <a:cs typeface="Microsoft Sans Serif"/>
              </a:rPr>
              <a:t>20</a:t>
            </a:r>
            <a:r>
              <a:rPr sz="1000" spc="-1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459966"/>
                </a:solidFill>
                <a:latin typeface="Microsoft Sans Serif"/>
                <a:cs typeface="Microsoft Sans Serif"/>
              </a:rPr>
              <a:t>лет</a:t>
            </a:r>
            <a:r>
              <a:rPr sz="1000" spc="3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459966"/>
                </a:solidFill>
                <a:latin typeface="Microsoft Sans Serif"/>
                <a:cs typeface="Microsoft Sans Serif"/>
              </a:rPr>
              <a:t>с </a:t>
            </a:r>
            <a:r>
              <a:rPr sz="1000" spc="-10" dirty="0">
                <a:solidFill>
                  <a:srgbClr val="459966"/>
                </a:solidFill>
                <a:latin typeface="Microsoft Sans Serif"/>
                <a:cs typeface="Microsoft Sans Serif"/>
              </a:rPr>
              <a:t>высшим</a:t>
            </a:r>
            <a:r>
              <a:rPr sz="1000" spc="3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15" dirty="0">
                <a:solidFill>
                  <a:srgbClr val="459966"/>
                </a:solidFill>
                <a:latin typeface="Microsoft Sans Serif"/>
                <a:cs typeface="Microsoft Sans Serif"/>
              </a:rPr>
              <a:t>образованием </a:t>
            </a:r>
            <a:r>
              <a:rPr sz="1000" spc="-25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459966"/>
                </a:solidFill>
                <a:latin typeface="Microsoft Sans Serif"/>
                <a:cs typeface="Microsoft Sans Serif"/>
              </a:rPr>
              <a:t>и</a:t>
            </a:r>
            <a:r>
              <a:rPr sz="1000" spc="10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20" dirty="0">
                <a:solidFill>
                  <a:srgbClr val="459966"/>
                </a:solidFill>
                <a:latin typeface="Microsoft Sans Serif"/>
                <a:cs typeface="Microsoft Sans Serif"/>
              </a:rPr>
              <a:t>кадров</a:t>
            </a:r>
            <a:r>
              <a:rPr sz="1000" spc="15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459966"/>
                </a:solidFill>
                <a:latin typeface="Microsoft Sans Serif"/>
                <a:cs typeface="Microsoft Sans Serif"/>
              </a:rPr>
              <a:t>высшей</a:t>
            </a:r>
            <a:r>
              <a:rPr sz="1000" spc="25" dirty="0">
                <a:solidFill>
                  <a:srgbClr val="459966"/>
                </a:solidFill>
                <a:latin typeface="Microsoft Sans Serif"/>
                <a:cs typeface="Microsoft Sans Serif"/>
              </a:rPr>
              <a:t> </a:t>
            </a:r>
            <a:r>
              <a:rPr sz="1000" spc="-20" dirty="0">
                <a:solidFill>
                  <a:srgbClr val="459966"/>
                </a:solidFill>
                <a:latin typeface="Microsoft Sans Serif"/>
                <a:cs typeface="Microsoft Sans Serif"/>
              </a:rPr>
              <a:t>квалификации</a:t>
            </a:r>
            <a:endParaRPr sz="1000" dirty="0">
              <a:latin typeface="Microsoft Sans Serif"/>
              <a:cs typeface="Microsoft Sans Serif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282562" y="1703654"/>
            <a:ext cx="2762885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1130935" algn="l"/>
              </a:tabLst>
            </a:pPr>
            <a:r>
              <a:rPr sz="2400" b="1" spc="-15" dirty="0">
                <a:solidFill>
                  <a:srgbClr val="283583"/>
                </a:solidFill>
                <a:latin typeface="Arial"/>
                <a:cs typeface="Arial"/>
              </a:rPr>
              <a:t>имеют	</a:t>
            </a:r>
            <a:r>
              <a:rPr lang="ru-RU" sz="9000" b="1" spc="-7" baseline="-27777" dirty="0">
                <a:solidFill>
                  <a:srgbClr val="459966"/>
                </a:solidFill>
                <a:latin typeface="Arial"/>
                <a:cs typeface="Arial"/>
              </a:rPr>
              <a:t>6.1</a:t>
            </a:r>
            <a:endParaRPr sz="5600" dirty="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289418" y="6248806"/>
            <a:ext cx="11576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Кандидаты</a:t>
            </a:r>
            <a:r>
              <a:rPr sz="1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200" spc="-30" dirty="0">
                <a:solidFill>
                  <a:srgbClr val="283583"/>
                </a:solidFill>
                <a:latin typeface="Microsoft Sans Serif"/>
                <a:cs typeface="Microsoft Sans Serif"/>
              </a:rPr>
              <a:t>наук</a:t>
            </a:r>
            <a:endParaRPr sz="1200">
              <a:latin typeface="Microsoft Sans Serif"/>
              <a:cs typeface="Microsoft Sans Serif"/>
            </a:endParaRPr>
          </a:p>
        </p:txBody>
      </p:sp>
      <p:pic>
        <p:nvPicPr>
          <p:cNvPr id="55" name="object 5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010400" y="6268211"/>
            <a:ext cx="170688" cy="178308"/>
          </a:xfrm>
          <a:prstGeom prst="rect">
            <a:avLst/>
          </a:prstGeom>
        </p:spPr>
      </p:pic>
      <p:pic>
        <p:nvPicPr>
          <p:cNvPr id="56" name="object 5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259823" y="6268211"/>
            <a:ext cx="170687" cy="178308"/>
          </a:xfrm>
          <a:prstGeom prst="rect">
            <a:avLst/>
          </a:prstGeom>
        </p:spPr>
      </p:pic>
      <p:sp>
        <p:nvSpPr>
          <p:cNvPr id="57" name="object 57"/>
          <p:cNvSpPr txBox="1"/>
          <p:nvPr/>
        </p:nvSpPr>
        <p:spPr>
          <a:xfrm>
            <a:off x="9640951" y="6248806"/>
            <a:ext cx="9544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10" dirty="0">
                <a:solidFill>
                  <a:srgbClr val="283583"/>
                </a:solidFill>
                <a:latin typeface="Microsoft Sans Serif"/>
                <a:cs typeface="Microsoft Sans Serif"/>
              </a:rPr>
              <a:t>Д</a:t>
            </a:r>
            <a:r>
              <a:rPr sz="1200" dirty="0">
                <a:solidFill>
                  <a:srgbClr val="283583"/>
                </a:solidFill>
                <a:latin typeface="Microsoft Sans Serif"/>
                <a:cs typeface="Microsoft Sans Serif"/>
              </a:rPr>
              <a:t>о</a:t>
            </a:r>
            <a:r>
              <a:rPr sz="1200" spc="-65" dirty="0">
                <a:solidFill>
                  <a:srgbClr val="283583"/>
                </a:solidFill>
                <a:latin typeface="Microsoft Sans Serif"/>
                <a:cs typeface="Microsoft Sans Serif"/>
              </a:rPr>
              <a:t>к</a:t>
            </a:r>
            <a:r>
              <a:rPr sz="12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т</a:t>
            </a:r>
            <a:r>
              <a:rPr sz="1200" dirty="0">
                <a:solidFill>
                  <a:srgbClr val="283583"/>
                </a:solidFill>
                <a:latin typeface="Microsoft Sans Serif"/>
                <a:cs typeface="Microsoft Sans Serif"/>
              </a:rPr>
              <a:t>ора</a:t>
            </a:r>
            <a:r>
              <a:rPr sz="1200" spc="-3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н</a:t>
            </a:r>
            <a:r>
              <a:rPr sz="12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ау</a:t>
            </a:r>
            <a:r>
              <a:rPr sz="1200" spc="-75" dirty="0">
                <a:solidFill>
                  <a:srgbClr val="283583"/>
                </a:solidFill>
                <a:latin typeface="Microsoft Sans Serif"/>
                <a:cs typeface="Microsoft Sans Serif"/>
              </a:rPr>
              <a:t>к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0386963" y="4675692"/>
            <a:ext cx="59055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5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.0</a:t>
            </a:r>
            <a:endParaRPr sz="32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6129528" y="1865376"/>
            <a:ext cx="0" cy="4578350"/>
          </a:xfrm>
          <a:custGeom>
            <a:avLst/>
            <a:gdLst/>
            <a:ahLst/>
            <a:cxnLst/>
            <a:rect l="l" t="t" r="r" b="b"/>
            <a:pathLst>
              <a:path h="4578350">
                <a:moveTo>
                  <a:pt x="0" y="0"/>
                </a:moveTo>
                <a:lnTo>
                  <a:pt x="0" y="4577854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8">
            <a:extLst>
              <a:ext uri="{FF2B5EF4-FFF2-40B4-BE49-F238E27FC236}">
                <a16:creationId xmlns:a16="http://schemas.microsoft.com/office/drawing/2014/main" id="{E3BB5ED8-A466-5587-C9CE-42B217ED8DC2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graphicFrame>
        <p:nvGraphicFramePr>
          <p:cNvPr id="62" name="Диаграмма 61">
            <a:extLst>
              <a:ext uri="{FF2B5EF4-FFF2-40B4-BE49-F238E27FC236}">
                <a16:creationId xmlns:a16="http://schemas.microsoft.com/office/drawing/2014/main" id="{A6120042-5EF7-4835-C110-8C8A74A20B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4435779"/>
              </p:ext>
            </p:extLst>
          </p:nvPr>
        </p:nvGraphicFramePr>
        <p:xfrm>
          <a:off x="1841372" y="3755346"/>
          <a:ext cx="2806827" cy="2184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4" name="Диаграмма 63">
            <a:extLst>
              <a:ext uri="{FF2B5EF4-FFF2-40B4-BE49-F238E27FC236}">
                <a16:creationId xmlns:a16="http://schemas.microsoft.com/office/drawing/2014/main" id="{F5C62E0E-5A8B-F742-8488-D685E4538C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2083234"/>
              </p:ext>
            </p:extLst>
          </p:nvPr>
        </p:nvGraphicFramePr>
        <p:xfrm>
          <a:off x="7589393" y="3818151"/>
          <a:ext cx="2703493" cy="2189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65" name="object 45">
            <a:extLst>
              <a:ext uri="{FF2B5EF4-FFF2-40B4-BE49-F238E27FC236}">
                <a16:creationId xmlns:a16="http://schemas.microsoft.com/office/drawing/2014/main" id="{75A4B049-65E5-5DA0-E9BB-D221B0113E3B}"/>
              </a:ext>
            </a:extLst>
          </p:cNvPr>
          <p:cNvSpPr txBox="1"/>
          <p:nvPr/>
        </p:nvSpPr>
        <p:spPr>
          <a:xfrm>
            <a:off x="6772783" y="3698618"/>
            <a:ext cx="8166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dirty="0">
                <a:solidFill>
                  <a:srgbClr val="FF0000"/>
                </a:solidFill>
                <a:latin typeface="Arial"/>
                <a:cs typeface="Arial"/>
              </a:rPr>
              <a:t>1.1</a:t>
            </a:r>
            <a:endParaRPr sz="3200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333829" y="578332"/>
            <a:ext cx="1337310" cy="875030"/>
            <a:chOff x="333829" y="578332"/>
            <a:chExt cx="1337310" cy="875030"/>
          </a:xfrm>
        </p:grpSpPr>
        <p:sp>
          <p:nvSpPr>
            <p:cNvPr id="18" name="object 18"/>
            <p:cNvSpPr/>
            <p:nvPr/>
          </p:nvSpPr>
          <p:spPr>
            <a:xfrm>
              <a:off x="333829" y="669036"/>
              <a:ext cx="384175" cy="260350"/>
            </a:xfrm>
            <a:custGeom>
              <a:avLst/>
              <a:gdLst/>
              <a:ahLst/>
              <a:cxnLst/>
              <a:rect l="l" t="t" r="r" b="b"/>
              <a:pathLst>
                <a:path w="384175" h="260350">
                  <a:moveTo>
                    <a:pt x="383729" y="0"/>
                  </a:moveTo>
                  <a:lnTo>
                    <a:pt x="0" y="0"/>
                  </a:lnTo>
                  <a:lnTo>
                    <a:pt x="0" y="249274"/>
                  </a:lnTo>
                  <a:lnTo>
                    <a:pt x="164780" y="249274"/>
                  </a:lnTo>
                  <a:lnTo>
                    <a:pt x="164780" y="256486"/>
                  </a:lnTo>
                  <a:lnTo>
                    <a:pt x="168339" y="260172"/>
                  </a:lnTo>
                  <a:lnTo>
                    <a:pt x="215390" y="260172"/>
                  </a:lnTo>
                  <a:lnTo>
                    <a:pt x="218956" y="256486"/>
                  </a:lnTo>
                  <a:lnTo>
                    <a:pt x="218956" y="249274"/>
                  </a:lnTo>
                  <a:lnTo>
                    <a:pt x="383729" y="249274"/>
                  </a:lnTo>
                  <a:lnTo>
                    <a:pt x="383729" y="0"/>
                  </a:lnTo>
                  <a:close/>
                </a:path>
              </a:pathLst>
            </a:custGeom>
            <a:solidFill>
              <a:srgbClr val="529F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49575" y="682865"/>
              <a:ext cx="352425" cy="219075"/>
            </a:xfrm>
            <a:custGeom>
              <a:avLst/>
              <a:gdLst/>
              <a:ahLst/>
              <a:cxnLst/>
              <a:rect l="l" t="t" r="r" b="b"/>
              <a:pathLst>
                <a:path w="352425" h="219075">
                  <a:moveTo>
                    <a:pt x="352237" y="0"/>
                  </a:moveTo>
                  <a:lnTo>
                    <a:pt x="0" y="0"/>
                  </a:lnTo>
                  <a:lnTo>
                    <a:pt x="0" y="218698"/>
                  </a:lnTo>
                  <a:lnTo>
                    <a:pt x="352237" y="218698"/>
                  </a:lnTo>
                  <a:lnTo>
                    <a:pt x="352237" y="0"/>
                  </a:lnTo>
                  <a:close/>
                </a:path>
              </a:pathLst>
            </a:custGeom>
            <a:solidFill>
              <a:srgbClr val="6B6C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9575" y="657257"/>
              <a:ext cx="351864" cy="24518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295887" y="1193274"/>
              <a:ext cx="147955" cy="110489"/>
            </a:xfrm>
            <a:custGeom>
              <a:avLst/>
              <a:gdLst/>
              <a:ahLst/>
              <a:cxnLst/>
              <a:rect l="l" t="t" r="r" b="b"/>
              <a:pathLst>
                <a:path w="147955" h="110490">
                  <a:moveTo>
                    <a:pt x="147723" y="0"/>
                  </a:moveTo>
                  <a:lnTo>
                    <a:pt x="0" y="0"/>
                  </a:lnTo>
                  <a:lnTo>
                    <a:pt x="0" y="110270"/>
                  </a:lnTo>
                  <a:lnTo>
                    <a:pt x="147723" y="110270"/>
                  </a:lnTo>
                  <a:lnTo>
                    <a:pt x="147723" y="0"/>
                  </a:lnTo>
                  <a:close/>
                </a:path>
              </a:pathLst>
            </a:custGeom>
            <a:solidFill>
              <a:srgbClr val="EA5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45197" y="831132"/>
              <a:ext cx="445134" cy="405130"/>
            </a:xfrm>
            <a:custGeom>
              <a:avLst/>
              <a:gdLst/>
              <a:ahLst/>
              <a:cxnLst/>
              <a:rect l="l" t="t" r="r" b="b"/>
              <a:pathLst>
                <a:path w="445134" h="405130">
                  <a:moveTo>
                    <a:pt x="292802" y="0"/>
                  </a:moveTo>
                  <a:lnTo>
                    <a:pt x="262110" y="28642"/>
                  </a:lnTo>
                  <a:lnTo>
                    <a:pt x="220292" y="61762"/>
                  </a:lnTo>
                  <a:lnTo>
                    <a:pt x="160067" y="99757"/>
                  </a:lnTo>
                  <a:lnTo>
                    <a:pt x="118780" y="119871"/>
                  </a:lnTo>
                  <a:lnTo>
                    <a:pt x="78110" y="135702"/>
                  </a:lnTo>
                  <a:lnTo>
                    <a:pt x="38401" y="147664"/>
                  </a:lnTo>
                  <a:lnTo>
                    <a:pt x="0" y="156167"/>
                  </a:lnTo>
                  <a:lnTo>
                    <a:pt x="9558" y="215361"/>
                  </a:lnTo>
                  <a:lnTo>
                    <a:pt x="23244" y="278985"/>
                  </a:lnTo>
                  <a:lnTo>
                    <a:pt x="40245" y="320354"/>
                  </a:lnTo>
                  <a:lnTo>
                    <a:pt x="68737" y="355166"/>
                  </a:lnTo>
                  <a:lnTo>
                    <a:pt x="106556" y="381905"/>
                  </a:lnTo>
                  <a:lnTo>
                    <a:pt x="151534" y="399059"/>
                  </a:lnTo>
                  <a:lnTo>
                    <a:pt x="201507" y="405113"/>
                  </a:lnTo>
                  <a:lnTo>
                    <a:pt x="240061" y="405113"/>
                  </a:lnTo>
                  <a:lnTo>
                    <a:pt x="290051" y="399041"/>
                  </a:lnTo>
                  <a:lnTo>
                    <a:pt x="335074" y="381852"/>
                  </a:lnTo>
                  <a:lnTo>
                    <a:pt x="372952" y="355086"/>
                  </a:lnTo>
                  <a:lnTo>
                    <a:pt x="401508" y="320284"/>
                  </a:lnTo>
                  <a:lnTo>
                    <a:pt x="418564" y="278985"/>
                  </a:lnTo>
                  <a:lnTo>
                    <a:pt x="426940" y="241648"/>
                  </a:lnTo>
                  <a:lnTo>
                    <a:pt x="434054" y="204069"/>
                  </a:lnTo>
                  <a:lnTo>
                    <a:pt x="439935" y="166282"/>
                  </a:lnTo>
                  <a:lnTo>
                    <a:pt x="444614" y="128323"/>
                  </a:lnTo>
                  <a:lnTo>
                    <a:pt x="422172" y="125057"/>
                  </a:lnTo>
                  <a:lnTo>
                    <a:pt x="411276" y="121953"/>
                  </a:lnTo>
                  <a:lnTo>
                    <a:pt x="347042" y="77781"/>
                  </a:lnTo>
                  <a:lnTo>
                    <a:pt x="320856" y="45121"/>
                  </a:lnTo>
                  <a:lnTo>
                    <a:pt x="302065" y="16262"/>
                  </a:lnTo>
                  <a:lnTo>
                    <a:pt x="292802" y="0"/>
                  </a:lnTo>
                  <a:close/>
                </a:path>
              </a:pathLst>
            </a:custGeom>
            <a:solidFill>
              <a:srgbClr val="F4A0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78990" y="1329554"/>
              <a:ext cx="575945" cy="123825"/>
            </a:xfrm>
            <a:custGeom>
              <a:avLst/>
              <a:gdLst/>
              <a:ahLst/>
              <a:cxnLst/>
              <a:rect l="l" t="t" r="r" b="b"/>
              <a:pathLst>
                <a:path w="575944" h="123825">
                  <a:moveTo>
                    <a:pt x="462248" y="0"/>
                  </a:moveTo>
                  <a:lnTo>
                    <a:pt x="113257" y="0"/>
                  </a:lnTo>
                  <a:lnTo>
                    <a:pt x="69117" y="8742"/>
                  </a:lnTo>
                  <a:lnTo>
                    <a:pt x="33123" y="32593"/>
                  </a:lnTo>
                  <a:lnTo>
                    <a:pt x="8882" y="67992"/>
                  </a:lnTo>
                  <a:lnTo>
                    <a:pt x="0" y="111376"/>
                  </a:lnTo>
                  <a:lnTo>
                    <a:pt x="0" y="123731"/>
                  </a:lnTo>
                  <a:lnTo>
                    <a:pt x="575506" y="123731"/>
                  </a:lnTo>
                  <a:lnTo>
                    <a:pt x="575506" y="111376"/>
                  </a:lnTo>
                  <a:lnTo>
                    <a:pt x="566613" y="68070"/>
                  </a:lnTo>
                  <a:lnTo>
                    <a:pt x="542352" y="32662"/>
                  </a:lnTo>
                  <a:lnTo>
                    <a:pt x="506354" y="8768"/>
                  </a:lnTo>
                  <a:lnTo>
                    <a:pt x="462248" y="0"/>
                  </a:lnTo>
                  <a:close/>
                </a:path>
              </a:pathLst>
            </a:custGeom>
            <a:solidFill>
              <a:srgbClr val="529F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59649" y="986383"/>
              <a:ext cx="217170" cy="46355"/>
            </a:xfrm>
            <a:custGeom>
              <a:avLst/>
              <a:gdLst/>
              <a:ahLst/>
              <a:cxnLst/>
              <a:rect l="l" t="t" r="r" b="b"/>
              <a:pathLst>
                <a:path w="217169" h="46355">
                  <a:moveTo>
                    <a:pt x="46570" y="22872"/>
                  </a:moveTo>
                  <a:lnTo>
                    <a:pt x="44729" y="13931"/>
                  </a:lnTo>
                  <a:lnTo>
                    <a:pt x="39725" y="6667"/>
                  </a:lnTo>
                  <a:lnTo>
                    <a:pt x="32334" y="1790"/>
                  </a:lnTo>
                  <a:lnTo>
                    <a:pt x="23329" y="0"/>
                  </a:lnTo>
                  <a:lnTo>
                    <a:pt x="14198" y="1816"/>
                  </a:lnTo>
                  <a:lnTo>
                    <a:pt x="6794" y="6731"/>
                  </a:lnTo>
                  <a:lnTo>
                    <a:pt x="1816" y="14008"/>
                  </a:lnTo>
                  <a:lnTo>
                    <a:pt x="0" y="22872"/>
                  </a:lnTo>
                  <a:lnTo>
                    <a:pt x="1816" y="31813"/>
                  </a:lnTo>
                  <a:lnTo>
                    <a:pt x="6794" y="39077"/>
                  </a:lnTo>
                  <a:lnTo>
                    <a:pt x="14198" y="43954"/>
                  </a:lnTo>
                  <a:lnTo>
                    <a:pt x="23329" y="45732"/>
                  </a:lnTo>
                  <a:lnTo>
                    <a:pt x="32397" y="43929"/>
                  </a:lnTo>
                  <a:lnTo>
                    <a:pt x="39789" y="39001"/>
                  </a:lnTo>
                  <a:lnTo>
                    <a:pt x="44754" y="31737"/>
                  </a:lnTo>
                  <a:lnTo>
                    <a:pt x="46570" y="22872"/>
                  </a:lnTo>
                  <a:close/>
                </a:path>
                <a:path w="217169" h="46355">
                  <a:moveTo>
                    <a:pt x="216738" y="22872"/>
                  </a:moveTo>
                  <a:lnTo>
                    <a:pt x="214896" y="13931"/>
                  </a:lnTo>
                  <a:lnTo>
                    <a:pt x="209892" y="6667"/>
                  </a:lnTo>
                  <a:lnTo>
                    <a:pt x="202501" y="1790"/>
                  </a:lnTo>
                  <a:lnTo>
                    <a:pt x="193497" y="0"/>
                  </a:lnTo>
                  <a:lnTo>
                    <a:pt x="184416" y="1816"/>
                  </a:lnTo>
                  <a:lnTo>
                    <a:pt x="177038" y="6731"/>
                  </a:lnTo>
                  <a:lnTo>
                    <a:pt x="172072" y="14008"/>
                  </a:lnTo>
                  <a:lnTo>
                    <a:pt x="170243" y="22872"/>
                  </a:lnTo>
                  <a:lnTo>
                    <a:pt x="172072" y="31813"/>
                  </a:lnTo>
                  <a:lnTo>
                    <a:pt x="177038" y="39077"/>
                  </a:lnTo>
                  <a:lnTo>
                    <a:pt x="184416" y="43954"/>
                  </a:lnTo>
                  <a:lnTo>
                    <a:pt x="193497" y="45732"/>
                  </a:lnTo>
                  <a:lnTo>
                    <a:pt x="202565" y="43929"/>
                  </a:lnTo>
                  <a:lnTo>
                    <a:pt x="209956" y="39001"/>
                  </a:lnTo>
                  <a:lnTo>
                    <a:pt x="214922" y="31737"/>
                  </a:lnTo>
                  <a:lnTo>
                    <a:pt x="216738" y="22872"/>
                  </a:lnTo>
                  <a:close/>
                </a:path>
              </a:pathLst>
            </a:custGeom>
            <a:solidFill>
              <a:srgbClr val="2A4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00536" y="1125975"/>
              <a:ext cx="135255" cy="38100"/>
            </a:xfrm>
            <a:custGeom>
              <a:avLst/>
              <a:gdLst/>
              <a:ahLst/>
              <a:cxnLst/>
              <a:rect l="l" t="t" r="r" b="b"/>
              <a:pathLst>
                <a:path w="135255" h="38100">
                  <a:moveTo>
                    <a:pt x="135219" y="0"/>
                  </a:moveTo>
                  <a:lnTo>
                    <a:pt x="123918" y="0"/>
                  </a:lnTo>
                  <a:lnTo>
                    <a:pt x="119846" y="9758"/>
                  </a:lnTo>
                  <a:lnTo>
                    <a:pt x="108358" y="18463"/>
                  </a:lnTo>
                  <a:lnTo>
                    <a:pt x="90542" y="24712"/>
                  </a:lnTo>
                  <a:lnTo>
                    <a:pt x="67489" y="27106"/>
                  </a:lnTo>
                  <a:lnTo>
                    <a:pt x="44436" y="24712"/>
                  </a:lnTo>
                  <a:lnTo>
                    <a:pt x="26621" y="18463"/>
                  </a:lnTo>
                  <a:lnTo>
                    <a:pt x="15132" y="9758"/>
                  </a:lnTo>
                  <a:lnTo>
                    <a:pt x="11061" y="0"/>
                  </a:lnTo>
                  <a:lnTo>
                    <a:pt x="0" y="0"/>
                  </a:lnTo>
                  <a:lnTo>
                    <a:pt x="5225" y="14880"/>
                  </a:lnTo>
                  <a:lnTo>
                    <a:pt x="19557" y="26944"/>
                  </a:lnTo>
                  <a:lnTo>
                    <a:pt x="40983" y="35033"/>
                  </a:lnTo>
                  <a:lnTo>
                    <a:pt x="67489" y="37988"/>
                  </a:lnTo>
                  <a:lnTo>
                    <a:pt x="94033" y="35059"/>
                  </a:lnTo>
                  <a:lnTo>
                    <a:pt x="115482" y="27013"/>
                  </a:lnTo>
                  <a:lnTo>
                    <a:pt x="129867" y="14957"/>
                  </a:lnTo>
                  <a:lnTo>
                    <a:pt x="135219" y="0"/>
                  </a:lnTo>
                  <a:close/>
                </a:path>
              </a:pathLst>
            </a:custGeom>
            <a:solidFill>
              <a:srgbClr val="DE08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137074" y="703731"/>
              <a:ext cx="457200" cy="283845"/>
            </a:xfrm>
            <a:custGeom>
              <a:avLst/>
              <a:gdLst/>
              <a:ahLst/>
              <a:cxnLst/>
              <a:rect l="l" t="t" r="r" b="b"/>
              <a:pathLst>
                <a:path w="457200" h="283844">
                  <a:moveTo>
                    <a:pt x="281608" y="0"/>
                  </a:moveTo>
                  <a:lnTo>
                    <a:pt x="175484" y="0"/>
                  </a:lnTo>
                  <a:lnTo>
                    <a:pt x="130069" y="5928"/>
                  </a:lnTo>
                  <a:lnTo>
                    <a:pt x="89021" y="22732"/>
                  </a:lnTo>
                  <a:lnTo>
                    <a:pt x="54032" y="48945"/>
                  </a:lnTo>
                  <a:lnTo>
                    <a:pt x="26795" y="83096"/>
                  </a:lnTo>
                  <a:lnTo>
                    <a:pt x="9004" y="123715"/>
                  </a:lnTo>
                  <a:lnTo>
                    <a:pt x="566" y="175576"/>
                  </a:lnTo>
                  <a:lnTo>
                    <a:pt x="0" y="200894"/>
                  </a:lnTo>
                  <a:lnTo>
                    <a:pt x="5627" y="266195"/>
                  </a:lnTo>
                  <a:lnTo>
                    <a:pt x="7882" y="283753"/>
                  </a:lnTo>
                  <a:lnTo>
                    <a:pt x="46420" y="275275"/>
                  </a:lnTo>
                  <a:lnTo>
                    <a:pt x="86183" y="263355"/>
                  </a:lnTo>
                  <a:lnTo>
                    <a:pt x="126832" y="247524"/>
                  </a:lnTo>
                  <a:lnTo>
                    <a:pt x="168030" y="227319"/>
                  </a:lnTo>
                  <a:lnTo>
                    <a:pt x="203027" y="206547"/>
                  </a:lnTo>
                  <a:lnTo>
                    <a:pt x="256841" y="167385"/>
                  </a:lnTo>
                  <a:lnTo>
                    <a:pt x="292020" y="136161"/>
                  </a:lnTo>
                  <a:lnTo>
                    <a:pt x="300685" y="127562"/>
                  </a:lnTo>
                  <a:lnTo>
                    <a:pt x="309993" y="143824"/>
                  </a:lnTo>
                  <a:lnTo>
                    <a:pt x="354969" y="205343"/>
                  </a:lnTo>
                  <a:lnTo>
                    <a:pt x="386370" y="233009"/>
                  </a:lnTo>
                  <a:lnTo>
                    <a:pt x="422199" y="250564"/>
                  </a:lnTo>
                  <a:lnTo>
                    <a:pt x="452337" y="255909"/>
                  </a:lnTo>
                  <a:lnTo>
                    <a:pt x="456991" y="199114"/>
                  </a:lnTo>
                  <a:lnTo>
                    <a:pt x="450493" y="131808"/>
                  </a:lnTo>
                  <a:lnTo>
                    <a:pt x="430456" y="83239"/>
                  </a:lnTo>
                  <a:lnTo>
                    <a:pt x="403211" y="49049"/>
                  </a:lnTo>
                  <a:lnTo>
                    <a:pt x="368198" y="22789"/>
                  </a:lnTo>
                  <a:lnTo>
                    <a:pt x="327102" y="5944"/>
                  </a:lnTo>
                  <a:lnTo>
                    <a:pt x="281608" y="0"/>
                  </a:lnTo>
                  <a:close/>
                </a:path>
              </a:pathLst>
            </a:custGeom>
            <a:solidFill>
              <a:srgbClr val="FCDC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161468" y="631584"/>
              <a:ext cx="410845" cy="144145"/>
            </a:xfrm>
            <a:custGeom>
              <a:avLst/>
              <a:gdLst/>
              <a:ahLst/>
              <a:cxnLst/>
              <a:rect l="l" t="t" r="r" b="b"/>
              <a:pathLst>
                <a:path w="410844" h="144145">
                  <a:moveTo>
                    <a:pt x="410541" y="0"/>
                  </a:moveTo>
                  <a:lnTo>
                    <a:pt x="0" y="0"/>
                  </a:lnTo>
                  <a:lnTo>
                    <a:pt x="0" y="144020"/>
                  </a:lnTo>
                  <a:lnTo>
                    <a:pt x="410541" y="144020"/>
                  </a:lnTo>
                  <a:lnTo>
                    <a:pt x="410541" y="0"/>
                  </a:lnTo>
                  <a:close/>
                </a:path>
              </a:pathLst>
            </a:custGeom>
            <a:solidFill>
              <a:srgbClr val="2942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62863" y="578332"/>
              <a:ext cx="608330" cy="106680"/>
            </a:xfrm>
            <a:custGeom>
              <a:avLst/>
              <a:gdLst/>
              <a:ahLst/>
              <a:cxnLst/>
              <a:rect l="l" t="t" r="r" b="b"/>
              <a:pathLst>
                <a:path w="608330" h="106679">
                  <a:moveTo>
                    <a:pt x="303319" y="0"/>
                  </a:moveTo>
                  <a:lnTo>
                    <a:pt x="0" y="53284"/>
                  </a:lnTo>
                  <a:lnTo>
                    <a:pt x="303319" y="106568"/>
                  </a:lnTo>
                  <a:lnTo>
                    <a:pt x="607904" y="53284"/>
                  </a:lnTo>
                  <a:lnTo>
                    <a:pt x="303319" y="0"/>
                  </a:lnTo>
                  <a:close/>
                </a:path>
              </a:pathLst>
            </a:custGeom>
            <a:solidFill>
              <a:srgbClr val="6B6C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4098" y="586986"/>
              <a:ext cx="176419" cy="298713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762549" y="1193274"/>
              <a:ext cx="147955" cy="110489"/>
            </a:xfrm>
            <a:custGeom>
              <a:avLst/>
              <a:gdLst/>
              <a:ahLst/>
              <a:cxnLst/>
              <a:rect l="l" t="t" r="r" b="b"/>
              <a:pathLst>
                <a:path w="147955" h="110490">
                  <a:moveTo>
                    <a:pt x="147715" y="0"/>
                  </a:moveTo>
                  <a:lnTo>
                    <a:pt x="0" y="0"/>
                  </a:lnTo>
                  <a:lnTo>
                    <a:pt x="0" y="110270"/>
                  </a:lnTo>
                  <a:lnTo>
                    <a:pt x="147715" y="110270"/>
                  </a:lnTo>
                  <a:lnTo>
                    <a:pt x="147715" y="0"/>
                  </a:lnTo>
                  <a:close/>
                </a:path>
              </a:pathLst>
            </a:custGeom>
            <a:solidFill>
              <a:srgbClr val="EA5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11836" y="831132"/>
              <a:ext cx="445134" cy="405130"/>
            </a:xfrm>
            <a:custGeom>
              <a:avLst/>
              <a:gdLst/>
              <a:ahLst/>
              <a:cxnLst/>
              <a:rect l="l" t="t" r="r" b="b"/>
              <a:pathLst>
                <a:path w="445134" h="405130">
                  <a:moveTo>
                    <a:pt x="292810" y="0"/>
                  </a:moveTo>
                  <a:lnTo>
                    <a:pt x="262151" y="28642"/>
                  </a:lnTo>
                  <a:lnTo>
                    <a:pt x="220324" y="61762"/>
                  </a:lnTo>
                  <a:lnTo>
                    <a:pt x="160091" y="99757"/>
                  </a:lnTo>
                  <a:lnTo>
                    <a:pt x="118810" y="119871"/>
                  </a:lnTo>
                  <a:lnTo>
                    <a:pt x="78146" y="135702"/>
                  </a:lnTo>
                  <a:lnTo>
                    <a:pt x="38432" y="147664"/>
                  </a:lnTo>
                  <a:lnTo>
                    <a:pt x="0" y="156167"/>
                  </a:lnTo>
                  <a:lnTo>
                    <a:pt x="9581" y="215361"/>
                  </a:lnTo>
                  <a:lnTo>
                    <a:pt x="23244" y="278985"/>
                  </a:lnTo>
                  <a:lnTo>
                    <a:pt x="40272" y="320354"/>
                  </a:lnTo>
                  <a:lnTo>
                    <a:pt x="68772" y="355166"/>
                  </a:lnTo>
                  <a:lnTo>
                    <a:pt x="106586" y="381905"/>
                  </a:lnTo>
                  <a:lnTo>
                    <a:pt x="151554" y="399059"/>
                  </a:lnTo>
                  <a:lnTo>
                    <a:pt x="201515" y="405113"/>
                  </a:lnTo>
                  <a:lnTo>
                    <a:pt x="240133" y="405113"/>
                  </a:lnTo>
                  <a:lnTo>
                    <a:pt x="290114" y="399041"/>
                  </a:lnTo>
                  <a:lnTo>
                    <a:pt x="335129" y="381852"/>
                  </a:lnTo>
                  <a:lnTo>
                    <a:pt x="373000" y="355086"/>
                  </a:lnTo>
                  <a:lnTo>
                    <a:pt x="401549" y="320284"/>
                  </a:lnTo>
                  <a:lnTo>
                    <a:pt x="418596" y="278985"/>
                  </a:lnTo>
                  <a:lnTo>
                    <a:pt x="426966" y="241648"/>
                  </a:lnTo>
                  <a:lnTo>
                    <a:pt x="434087" y="204069"/>
                  </a:lnTo>
                  <a:lnTo>
                    <a:pt x="439977" y="166282"/>
                  </a:lnTo>
                  <a:lnTo>
                    <a:pt x="444654" y="128323"/>
                  </a:lnTo>
                  <a:lnTo>
                    <a:pt x="422196" y="125057"/>
                  </a:lnTo>
                  <a:lnTo>
                    <a:pt x="411301" y="121953"/>
                  </a:lnTo>
                  <a:lnTo>
                    <a:pt x="347061" y="77781"/>
                  </a:lnTo>
                  <a:lnTo>
                    <a:pt x="320880" y="45121"/>
                  </a:lnTo>
                  <a:lnTo>
                    <a:pt x="302082" y="16262"/>
                  </a:lnTo>
                  <a:lnTo>
                    <a:pt x="292810" y="0"/>
                  </a:lnTo>
                  <a:close/>
                </a:path>
              </a:pathLst>
            </a:custGeom>
            <a:solidFill>
              <a:srgbClr val="F4A0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5660" y="1329554"/>
              <a:ext cx="575945" cy="123825"/>
            </a:xfrm>
            <a:custGeom>
              <a:avLst/>
              <a:gdLst/>
              <a:ahLst/>
              <a:cxnLst/>
              <a:rect l="l" t="t" r="r" b="b"/>
              <a:pathLst>
                <a:path w="575944" h="123825">
                  <a:moveTo>
                    <a:pt x="462280" y="0"/>
                  </a:moveTo>
                  <a:lnTo>
                    <a:pt x="113225" y="0"/>
                  </a:lnTo>
                  <a:lnTo>
                    <a:pt x="69121" y="8742"/>
                  </a:lnTo>
                  <a:lnTo>
                    <a:pt x="33134" y="32593"/>
                  </a:lnTo>
                  <a:lnTo>
                    <a:pt x="8887" y="67992"/>
                  </a:lnTo>
                  <a:lnTo>
                    <a:pt x="0" y="111376"/>
                  </a:lnTo>
                  <a:lnTo>
                    <a:pt x="0" y="123731"/>
                  </a:lnTo>
                  <a:lnTo>
                    <a:pt x="575490" y="123731"/>
                  </a:lnTo>
                  <a:lnTo>
                    <a:pt x="575490" y="111376"/>
                  </a:lnTo>
                  <a:lnTo>
                    <a:pt x="566605" y="68070"/>
                  </a:lnTo>
                  <a:lnTo>
                    <a:pt x="542363" y="32662"/>
                  </a:lnTo>
                  <a:lnTo>
                    <a:pt x="506382" y="8768"/>
                  </a:lnTo>
                  <a:lnTo>
                    <a:pt x="462280" y="0"/>
                  </a:lnTo>
                  <a:close/>
                </a:path>
              </a:pathLst>
            </a:custGeom>
            <a:solidFill>
              <a:srgbClr val="45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26363" y="986383"/>
              <a:ext cx="217170" cy="46355"/>
            </a:xfrm>
            <a:custGeom>
              <a:avLst/>
              <a:gdLst/>
              <a:ahLst/>
              <a:cxnLst/>
              <a:rect l="l" t="t" r="r" b="b"/>
              <a:pathLst>
                <a:path w="217169" h="46355">
                  <a:moveTo>
                    <a:pt x="46494" y="22872"/>
                  </a:moveTo>
                  <a:lnTo>
                    <a:pt x="44653" y="13931"/>
                  </a:lnTo>
                  <a:lnTo>
                    <a:pt x="39649" y="6667"/>
                  </a:lnTo>
                  <a:lnTo>
                    <a:pt x="32258" y="1790"/>
                  </a:lnTo>
                  <a:lnTo>
                    <a:pt x="23253" y="0"/>
                  </a:lnTo>
                  <a:lnTo>
                    <a:pt x="14160" y="1816"/>
                  </a:lnTo>
                  <a:lnTo>
                    <a:pt x="6781" y="6731"/>
                  </a:lnTo>
                  <a:lnTo>
                    <a:pt x="1816" y="14008"/>
                  </a:lnTo>
                  <a:lnTo>
                    <a:pt x="0" y="22872"/>
                  </a:lnTo>
                  <a:lnTo>
                    <a:pt x="1816" y="31813"/>
                  </a:lnTo>
                  <a:lnTo>
                    <a:pt x="6781" y="39077"/>
                  </a:lnTo>
                  <a:lnTo>
                    <a:pt x="14160" y="43954"/>
                  </a:lnTo>
                  <a:lnTo>
                    <a:pt x="23253" y="45732"/>
                  </a:lnTo>
                  <a:lnTo>
                    <a:pt x="32334" y="43929"/>
                  </a:lnTo>
                  <a:lnTo>
                    <a:pt x="39725" y="39001"/>
                  </a:lnTo>
                  <a:lnTo>
                    <a:pt x="44678" y="31737"/>
                  </a:lnTo>
                  <a:lnTo>
                    <a:pt x="46494" y="22872"/>
                  </a:lnTo>
                  <a:close/>
                </a:path>
                <a:path w="217169" h="46355">
                  <a:moveTo>
                    <a:pt x="216712" y="22872"/>
                  </a:moveTo>
                  <a:lnTo>
                    <a:pt x="214871" y="13931"/>
                  </a:lnTo>
                  <a:lnTo>
                    <a:pt x="209867" y="6667"/>
                  </a:lnTo>
                  <a:lnTo>
                    <a:pt x="202476" y="1790"/>
                  </a:lnTo>
                  <a:lnTo>
                    <a:pt x="193459" y="0"/>
                  </a:lnTo>
                  <a:lnTo>
                    <a:pt x="184365" y="1816"/>
                  </a:lnTo>
                  <a:lnTo>
                    <a:pt x="176987" y="6731"/>
                  </a:lnTo>
                  <a:lnTo>
                    <a:pt x="172021" y="14008"/>
                  </a:lnTo>
                  <a:lnTo>
                    <a:pt x="170218" y="22872"/>
                  </a:lnTo>
                  <a:lnTo>
                    <a:pt x="172021" y="31813"/>
                  </a:lnTo>
                  <a:lnTo>
                    <a:pt x="176987" y="39077"/>
                  </a:lnTo>
                  <a:lnTo>
                    <a:pt x="184365" y="43954"/>
                  </a:lnTo>
                  <a:lnTo>
                    <a:pt x="193459" y="45732"/>
                  </a:lnTo>
                  <a:lnTo>
                    <a:pt x="202552" y="43929"/>
                  </a:lnTo>
                  <a:lnTo>
                    <a:pt x="209931" y="39001"/>
                  </a:lnTo>
                  <a:lnTo>
                    <a:pt x="214896" y="31737"/>
                  </a:lnTo>
                  <a:lnTo>
                    <a:pt x="216712" y="22872"/>
                  </a:lnTo>
                  <a:close/>
                </a:path>
              </a:pathLst>
            </a:custGeom>
            <a:solidFill>
              <a:srgbClr val="2A4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67054" y="1125975"/>
              <a:ext cx="135255" cy="38100"/>
            </a:xfrm>
            <a:custGeom>
              <a:avLst/>
              <a:gdLst/>
              <a:ahLst/>
              <a:cxnLst/>
              <a:rect l="l" t="t" r="r" b="b"/>
              <a:pathLst>
                <a:path w="135255" h="38100">
                  <a:moveTo>
                    <a:pt x="135155" y="0"/>
                  </a:moveTo>
                  <a:lnTo>
                    <a:pt x="123910" y="0"/>
                  </a:lnTo>
                  <a:lnTo>
                    <a:pt x="119838" y="9758"/>
                  </a:lnTo>
                  <a:lnTo>
                    <a:pt x="108350" y="18463"/>
                  </a:lnTo>
                  <a:lnTo>
                    <a:pt x="90534" y="24712"/>
                  </a:lnTo>
                  <a:lnTo>
                    <a:pt x="67481" y="27106"/>
                  </a:lnTo>
                  <a:lnTo>
                    <a:pt x="44428" y="24712"/>
                  </a:lnTo>
                  <a:lnTo>
                    <a:pt x="26613" y="18463"/>
                  </a:lnTo>
                  <a:lnTo>
                    <a:pt x="15124" y="9758"/>
                  </a:lnTo>
                  <a:lnTo>
                    <a:pt x="11053" y="0"/>
                  </a:lnTo>
                  <a:lnTo>
                    <a:pt x="0" y="0"/>
                  </a:lnTo>
                  <a:lnTo>
                    <a:pt x="5219" y="14880"/>
                  </a:lnTo>
                  <a:lnTo>
                    <a:pt x="19541" y="26944"/>
                  </a:lnTo>
                  <a:lnTo>
                    <a:pt x="40963" y="35033"/>
                  </a:lnTo>
                  <a:lnTo>
                    <a:pt x="67481" y="37988"/>
                  </a:lnTo>
                  <a:lnTo>
                    <a:pt x="94030" y="35059"/>
                  </a:lnTo>
                  <a:lnTo>
                    <a:pt x="115518" y="27013"/>
                  </a:lnTo>
                  <a:lnTo>
                    <a:pt x="129906" y="14957"/>
                  </a:lnTo>
                  <a:lnTo>
                    <a:pt x="135155" y="0"/>
                  </a:lnTo>
                  <a:close/>
                </a:path>
              </a:pathLst>
            </a:custGeom>
            <a:solidFill>
              <a:srgbClr val="DE08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03748" y="703731"/>
              <a:ext cx="457200" cy="283845"/>
            </a:xfrm>
            <a:custGeom>
              <a:avLst/>
              <a:gdLst/>
              <a:ahLst/>
              <a:cxnLst/>
              <a:rect l="l" t="t" r="r" b="b"/>
              <a:pathLst>
                <a:path w="457200" h="283844">
                  <a:moveTo>
                    <a:pt x="281588" y="0"/>
                  </a:moveTo>
                  <a:lnTo>
                    <a:pt x="175488" y="0"/>
                  </a:lnTo>
                  <a:lnTo>
                    <a:pt x="130084" y="5928"/>
                  </a:lnTo>
                  <a:lnTo>
                    <a:pt x="89035" y="22732"/>
                  </a:lnTo>
                  <a:lnTo>
                    <a:pt x="54042" y="48945"/>
                  </a:lnTo>
                  <a:lnTo>
                    <a:pt x="26805" y="83096"/>
                  </a:lnTo>
                  <a:lnTo>
                    <a:pt x="9024" y="123715"/>
                  </a:lnTo>
                  <a:lnTo>
                    <a:pt x="585" y="175576"/>
                  </a:lnTo>
                  <a:lnTo>
                    <a:pt x="0" y="200894"/>
                  </a:lnTo>
                  <a:lnTo>
                    <a:pt x="5647" y="266195"/>
                  </a:lnTo>
                  <a:lnTo>
                    <a:pt x="7894" y="283753"/>
                  </a:lnTo>
                  <a:lnTo>
                    <a:pt x="46435" y="275275"/>
                  </a:lnTo>
                  <a:lnTo>
                    <a:pt x="86185" y="263355"/>
                  </a:lnTo>
                  <a:lnTo>
                    <a:pt x="126813" y="247524"/>
                  </a:lnTo>
                  <a:lnTo>
                    <a:pt x="167986" y="227319"/>
                  </a:lnTo>
                  <a:lnTo>
                    <a:pt x="202995" y="206547"/>
                  </a:lnTo>
                  <a:lnTo>
                    <a:pt x="256845" y="167385"/>
                  </a:lnTo>
                  <a:lnTo>
                    <a:pt x="292038" y="136161"/>
                  </a:lnTo>
                  <a:lnTo>
                    <a:pt x="300713" y="127562"/>
                  </a:lnTo>
                  <a:lnTo>
                    <a:pt x="309985" y="143824"/>
                  </a:lnTo>
                  <a:lnTo>
                    <a:pt x="354964" y="205343"/>
                  </a:lnTo>
                  <a:lnTo>
                    <a:pt x="386382" y="233009"/>
                  </a:lnTo>
                  <a:lnTo>
                    <a:pt x="422187" y="250564"/>
                  </a:lnTo>
                  <a:lnTo>
                    <a:pt x="452365" y="255909"/>
                  </a:lnTo>
                  <a:lnTo>
                    <a:pt x="456969" y="199114"/>
                  </a:lnTo>
                  <a:lnTo>
                    <a:pt x="450489" y="131808"/>
                  </a:lnTo>
                  <a:lnTo>
                    <a:pt x="430445" y="83178"/>
                  </a:lnTo>
                  <a:lnTo>
                    <a:pt x="403160" y="48979"/>
                  </a:lnTo>
                  <a:lnTo>
                    <a:pt x="368110" y="22743"/>
                  </a:lnTo>
                  <a:lnTo>
                    <a:pt x="327013" y="5929"/>
                  </a:lnTo>
                  <a:lnTo>
                    <a:pt x="281588" y="0"/>
                  </a:lnTo>
                  <a:close/>
                </a:path>
              </a:pathLst>
            </a:custGeom>
            <a:solidFill>
              <a:srgbClr val="2942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6" name="object 3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00166" y="6340094"/>
            <a:ext cx="169163" cy="178308"/>
          </a:xfrm>
          <a:prstGeom prst="rect">
            <a:avLst/>
          </a:prstGeom>
        </p:spPr>
      </p:pic>
      <p:sp>
        <p:nvSpPr>
          <p:cNvPr id="41" name="object 41"/>
          <p:cNvSpPr txBox="1"/>
          <p:nvPr/>
        </p:nvSpPr>
        <p:spPr>
          <a:xfrm>
            <a:off x="1841373" y="651108"/>
            <a:ext cx="6090920" cy="75565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ОБРАЗОВАНИЕ</a:t>
            </a:r>
            <a:r>
              <a:rPr sz="2200" spc="2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В</a:t>
            </a:r>
            <a:r>
              <a:rPr sz="2200" spc="1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ТОМСКОЙ</a:t>
            </a:r>
            <a:r>
              <a:rPr sz="2200" spc="6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ОБЛАСТИ</a:t>
            </a:r>
            <a:endParaRPr sz="22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lang="ru-RU" sz="2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в % к населению в возрасте 20 лет и старше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70" name="object 8">
            <a:extLst>
              <a:ext uri="{FF2B5EF4-FFF2-40B4-BE49-F238E27FC236}">
                <a16:creationId xmlns:a16="http://schemas.microsoft.com/office/drawing/2014/main" id="{EEAD3049-DF59-2D1B-DE3A-AA373579E10C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8" name="object 55">
            <a:extLst>
              <a:ext uri="{FF2B5EF4-FFF2-40B4-BE49-F238E27FC236}">
                <a16:creationId xmlns:a16="http://schemas.microsoft.com/office/drawing/2014/main" id="{99489EEF-941C-031A-CADC-6BE9956A13DE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14200" y="6340094"/>
            <a:ext cx="170688" cy="178308"/>
          </a:xfrm>
          <a:prstGeom prst="rect">
            <a:avLst/>
          </a:prstGeom>
          <a:noFill/>
        </p:spPr>
      </p:pic>
      <p:sp>
        <p:nvSpPr>
          <p:cNvPr id="9" name="object 58">
            <a:extLst>
              <a:ext uri="{FF2B5EF4-FFF2-40B4-BE49-F238E27FC236}">
                <a16:creationId xmlns:a16="http://schemas.microsoft.com/office/drawing/2014/main" id="{FA437AD3-5EBE-3AA1-3168-424D0AE7B442}"/>
              </a:ext>
            </a:extLst>
          </p:cNvPr>
          <p:cNvSpPr txBox="1"/>
          <p:nvPr/>
        </p:nvSpPr>
        <p:spPr>
          <a:xfrm>
            <a:off x="7536178" y="6138837"/>
            <a:ext cx="2293622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ВПН-2020</a:t>
            </a:r>
            <a:endParaRPr sz="3200" b="1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1" name="object 58">
            <a:extLst>
              <a:ext uri="{FF2B5EF4-FFF2-40B4-BE49-F238E27FC236}">
                <a16:creationId xmlns:a16="http://schemas.microsoft.com/office/drawing/2014/main" id="{F6068610-01CB-BE16-C09C-006BA9E07EA5}"/>
              </a:ext>
            </a:extLst>
          </p:cNvPr>
          <p:cNvSpPr txBox="1"/>
          <p:nvPr/>
        </p:nvSpPr>
        <p:spPr>
          <a:xfrm>
            <a:off x="4503656" y="6138837"/>
            <a:ext cx="2293622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ВПН-2010</a:t>
            </a:r>
            <a:endParaRPr sz="3200" b="1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  <p:graphicFrame>
        <p:nvGraphicFramePr>
          <p:cNvPr id="71" name="Диаграмма 70">
            <a:extLst>
              <a:ext uri="{FF2B5EF4-FFF2-40B4-BE49-F238E27FC236}">
                <a16:creationId xmlns:a16="http://schemas.microsoft.com/office/drawing/2014/main" id="{0F63C95B-9818-F07E-555B-BB2E7073F9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076024"/>
              </p:ext>
            </p:extLst>
          </p:nvPr>
        </p:nvGraphicFramePr>
        <p:xfrm>
          <a:off x="1819071" y="1453379"/>
          <a:ext cx="10309734" cy="4577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841372" y="651108"/>
            <a:ext cx="8592548" cy="398186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lang="ru-RU"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НАЦИОНАЛЬНЫЙ СОСТАВ НАСЕЛЕНИЯ</a:t>
            </a:r>
            <a:r>
              <a:rPr sz="2200" spc="1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ТОМСКОЙ</a:t>
            </a:r>
            <a:r>
              <a:rPr sz="2200" spc="6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ОБЛАСТИ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70" name="object 8">
            <a:extLst>
              <a:ext uri="{FF2B5EF4-FFF2-40B4-BE49-F238E27FC236}">
                <a16:creationId xmlns:a16="http://schemas.microsoft.com/office/drawing/2014/main" id="{EEAD3049-DF59-2D1B-DE3A-AA373579E10C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1" name="object 12">
            <a:extLst>
              <a:ext uri="{FF2B5EF4-FFF2-40B4-BE49-F238E27FC236}">
                <a16:creationId xmlns:a16="http://schemas.microsoft.com/office/drawing/2014/main" id="{DB6D05CE-A465-9B55-79F9-16D06FA47849}"/>
              </a:ext>
            </a:extLst>
          </p:cNvPr>
          <p:cNvSpPr txBox="1"/>
          <p:nvPr/>
        </p:nvSpPr>
        <p:spPr>
          <a:xfrm>
            <a:off x="273337" y="1613267"/>
            <a:ext cx="5933839" cy="22108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/>
            <a:r>
              <a:rPr lang="ru-RU" sz="3200" b="1" dirty="0">
                <a:solidFill>
                  <a:srgbClr val="339933"/>
                </a:solidFill>
                <a:latin typeface="Arial"/>
                <a:cs typeface="Arial"/>
              </a:rPr>
              <a:t>На территории Томской области проживает </a:t>
            </a:r>
            <a:r>
              <a:rPr lang="ru-RU" sz="3200" b="1" dirty="0">
                <a:solidFill>
                  <a:srgbClr val="0070C0"/>
                </a:solidFill>
                <a:latin typeface="Arial"/>
                <a:cs typeface="Arial"/>
              </a:rPr>
              <a:t>                   </a:t>
            </a:r>
          </a:p>
          <a:p>
            <a:pPr marL="12700" algn="ctr"/>
            <a:r>
              <a:rPr lang="ru-RU" sz="5400" b="1" spc="-5" dirty="0">
                <a:solidFill>
                  <a:srgbClr val="C00000"/>
                </a:solidFill>
                <a:latin typeface="Arial"/>
                <a:cs typeface="Arial"/>
              </a:rPr>
              <a:t>113</a:t>
            </a:r>
            <a:r>
              <a:rPr lang="ru-RU" sz="2400" b="1" spc="-5" dirty="0">
                <a:solidFill>
                  <a:srgbClr val="459966"/>
                </a:solidFill>
                <a:latin typeface="Arial"/>
                <a:cs typeface="Arial"/>
              </a:rPr>
              <a:t> </a:t>
            </a:r>
            <a:r>
              <a:rPr lang="ru-RU" sz="2400" b="1" spc="-5" dirty="0">
                <a:solidFill>
                  <a:srgbClr val="0070C0"/>
                </a:solidFill>
                <a:latin typeface="Arial"/>
                <a:cs typeface="Arial"/>
              </a:rPr>
              <a:t>национальностей</a:t>
            </a:r>
            <a:endParaRPr lang="ru-RU" sz="2400" dirty="0">
              <a:solidFill>
                <a:srgbClr val="0070C0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2400" dirty="0">
              <a:latin typeface="Arial"/>
              <a:cs typeface="Arial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6D95DBE-2D7A-312F-2775-6AEC021F64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69" y="3312982"/>
            <a:ext cx="1591090" cy="2196519"/>
          </a:xfrm>
          <a:prstGeom prst="rect">
            <a:avLst/>
          </a:prstGeom>
        </p:spPr>
      </p:pic>
      <p:sp>
        <p:nvSpPr>
          <p:cNvPr id="18" name="object 9">
            <a:extLst>
              <a:ext uri="{FF2B5EF4-FFF2-40B4-BE49-F238E27FC236}">
                <a16:creationId xmlns:a16="http://schemas.microsoft.com/office/drawing/2014/main" id="{4E316473-8855-4F9F-47D2-8449137F5B81}"/>
              </a:ext>
            </a:extLst>
          </p:cNvPr>
          <p:cNvSpPr txBox="1"/>
          <p:nvPr/>
        </p:nvSpPr>
        <p:spPr>
          <a:xfrm>
            <a:off x="474990" y="5624637"/>
            <a:ext cx="1577340" cy="983603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pc="-15" dirty="0">
                <a:solidFill>
                  <a:srgbClr val="0070C0"/>
                </a:solidFill>
                <a:latin typeface="Arial"/>
                <a:cs typeface="Arial"/>
              </a:rPr>
              <a:t>русские</a:t>
            </a:r>
            <a:endParaRPr sz="2000" dirty="0">
              <a:solidFill>
                <a:srgbClr val="0070C0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pc="-5" dirty="0">
                <a:solidFill>
                  <a:srgbClr val="0070C0"/>
                </a:solidFill>
                <a:latin typeface="Arial"/>
                <a:cs typeface="Arial"/>
              </a:rPr>
              <a:t>93.4</a:t>
            </a:r>
            <a:endParaRPr sz="4000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19" name="object 9">
            <a:extLst>
              <a:ext uri="{FF2B5EF4-FFF2-40B4-BE49-F238E27FC236}">
                <a16:creationId xmlns:a16="http://schemas.microsoft.com/office/drawing/2014/main" id="{6383CB13-5C6D-6D53-A2B4-11AC34CD7BA0}"/>
              </a:ext>
            </a:extLst>
          </p:cNvPr>
          <p:cNvSpPr txBox="1"/>
          <p:nvPr/>
        </p:nvSpPr>
        <p:spPr>
          <a:xfrm>
            <a:off x="6191273" y="2401097"/>
            <a:ext cx="5727390" cy="10105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20" dirty="0">
                <a:solidFill>
                  <a:srgbClr val="283583"/>
                </a:solidFill>
                <a:latin typeface="Arial"/>
                <a:cs typeface="Arial"/>
              </a:rPr>
              <a:t>из них наиболее многочисленные, указавшие национальную принадлежность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0" dirty="0">
                <a:solidFill>
                  <a:srgbClr val="0070C0"/>
                </a:solidFill>
                <a:latin typeface="Arial"/>
                <a:cs typeface="Arial"/>
              </a:rPr>
              <a:t>в % к общей численности населения, указавшие национальную принадлежность</a:t>
            </a:r>
            <a:endParaRPr sz="1400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8FE6B20-50D9-1323-C94A-8F35DDBC7F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-11000" contras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345" y="3577907"/>
            <a:ext cx="1186251" cy="1821861"/>
          </a:xfrm>
          <a:prstGeom prst="rect">
            <a:avLst/>
          </a:prstGeom>
        </p:spPr>
      </p:pic>
      <p:pic>
        <p:nvPicPr>
          <p:cNvPr id="21" name="Рисунок 6">
            <a:extLst>
              <a:ext uri="{FF2B5EF4-FFF2-40B4-BE49-F238E27FC236}">
                <a16:creationId xmlns:a16="http://schemas.microsoft.com/office/drawing/2014/main" id="{926BE7E3-567C-4D4A-5689-19874BF6C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8000" contrast="-11000"/>
          </a:blip>
          <a:srcRect/>
          <a:stretch>
            <a:fillRect/>
          </a:stretch>
        </p:blipFill>
        <p:spPr bwMode="auto">
          <a:xfrm>
            <a:off x="4182077" y="3645407"/>
            <a:ext cx="1114410" cy="186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1">
            <a:extLst>
              <a:ext uri="{FF2B5EF4-FFF2-40B4-BE49-F238E27FC236}">
                <a16:creationId xmlns:a16="http://schemas.microsoft.com/office/drawing/2014/main" id="{D4DA9E09-4578-FCB0-03A4-E2395E3DD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8000" contrast="40000"/>
          </a:blip>
          <a:stretch>
            <a:fillRect/>
          </a:stretch>
        </p:blipFill>
        <p:spPr bwMode="auto">
          <a:xfrm>
            <a:off x="6233820" y="3625539"/>
            <a:ext cx="1254995" cy="1925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</p:pic>
      <p:pic>
        <p:nvPicPr>
          <p:cNvPr id="23" name="Рисунок 4" descr="http://im6-tub-ru.yandex.net/i?id=89952093-39-72">
            <a:hlinkClick r:id="rId6"/>
            <a:extLst>
              <a:ext uri="{FF2B5EF4-FFF2-40B4-BE49-F238E27FC236}">
                <a16:creationId xmlns:a16="http://schemas.microsoft.com/office/drawing/2014/main" id="{C5C72EA5-C13A-9037-399D-504CB2FF4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lum bright="-19000" contrast="52000"/>
          </a:blip>
          <a:srcRect/>
          <a:stretch>
            <a:fillRect/>
          </a:stretch>
        </p:blipFill>
        <p:spPr bwMode="auto">
          <a:xfrm>
            <a:off x="8377983" y="3585964"/>
            <a:ext cx="1118604" cy="1982980"/>
          </a:xfrm>
          <a:prstGeom prst="rect">
            <a:avLst/>
          </a:prstGeom>
          <a:blipFill dpi="0" rotWithShape="1">
            <a:blip r:embed="rId8" cstate="print">
              <a:alphaModFix amt="0"/>
              <a:lum bright="-19000" contrast="52000"/>
            </a:blip>
            <a:srcRect/>
            <a:stretch>
              <a:fillRect l="5000"/>
            </a:stretch>
          </a:blipFill>
          <a:ln>
            <a:noFill/>
          </a:ln>
          <a:effectLst>
            <a:softEdge rad="112500"/>
          </a:effectLst>
        </p:spPr>
      </p:pic>
      <p:pic>
        <p:nvPicPr>
          <p:cNvPr id="24" name="Рисунок 3">
            <a:extLst>
              <a:ext uri="{FF2B5EF4-FFF2-40B4-BE49-F238E27FC236}">
                <a16:creationId xmlns:a16="http://schemas.microsoft.com/office/drawing/2014/main" id="{AE4562DA-D2D2-65F7-1B46-0E1677677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lum bright="-5000" contrast="34000"/>
          </a:blip>
          <a:srcRect/>
          <a:stretch>
            <a:fillRect/>
          </a:stretch>
        </p:blipFill>
        <p:spPr bwMode="auto">
          <a:xfrm>
            <a:off x="10433920" y="3491010"/>
            <a:ext cx="1118604" cy="207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object 9">
            <a:extLst>
              <a:ext uri="{FF2B5EF4-FFF2-40B4-BE49-F238E27FC236}">
                <a16:creationId xmlns:a16="http://schemas.microsoft.com/office/drawing/2014/main" id="{27B1D724-9AEA-51A5-92F5-2117B956CD5B}"/>
              </a:ext>
            </a:extLst>
          </p:cNvPr>
          <p:cNvSpPr txBox="1"/>
          <p:nvPr/>
        </p:nvSpPr>
        <p:spPr>
          <a:xfrm>
            <a:off x="6044698" y="5627147"/>
            <a:ext cx="1577340" cy="983603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pc="-15" dirty="0">
                <a:solidFill>
                  <a:srgbClr val="0070C0"/>
                </a:solidFill>
                <a:latin typeface="Arial"/>
                <a:cs typeface="Arial"/>
              </a:rPr>
              <a:t>немцы</a:t>
            </a:r>
            <a:endParaRPr sz="2000" dirty="0">
              <a:solidFill>
                <a:srgbClr val="0070C0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pc="-5" dirty="0">
                <a:solidFill>
                  <a:srgbClr val="0070C0"/>
                </a:solidFill>
                <a:latin typeface="Arial"/>
                <a:cs typeface="Arial"/>
              </a:rPr>
              <a:t>0.5</a:t>
            </a:r>
            <a:endParaRPr sz="4000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26" name="object 9">
            <a:extLst>
              <a:ext uri="{FF2B5EF4-FFF2-40B4-BE49-F238E27FC236}">
                <a16:creationId xmlns:a16="http://schemas.microsoft.com/office/drawing/2014/main" id="{8025365A-2485-904A-8DC7-005F19430056}"/>
              </a:ext>
            </a:extLst>
          </p:cNvPr>
          <p:cNvSpPr txBox="1"/>
          <p:nvPr/>
        </p:nvSpPr>
        <p:spPr>
          <a:xfrm>
            <a:off x="4013246" y="5624637"/>
            <a:ext cx="1577340" cy="983603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pc="-15" dirty="0">
                <a:solidFill>
                  <a:srgbClr val="0070C0"/>
                </a:solidFill>
                <a:latin typeface="Arial"/>
                <a:cs typeface="Arial"/>
              </a:rPr>
              <a:t>украинцы</a:t>
            </a:r>
            <a:endParaRPr sz="2000" dirty="0">
              <a:solidFill>
                <a:srgbClr val="0070C0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pc="-5" dirty="0">
                <a:solidFill>
                  <a:srgbClr val="0070C0"/>
                </a:solidFill>
                <a:latin typeface="Arial"/>
                <a:cs typeface="Arial"/>
              </a:rPr>
              <a:t>0.5</a:t>
            </a:r>
            <a:endParaRPr sz="4000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27" name="object 9">
            <a:extLst>
              <a:ext uri="{FF2B5EF4-FFF2-40B4-BE49-F238E27FC236}">
                <a16:creationId xmlns:a16="http://schemas.microsoft.com/office/drawing/2014/main" id="{6DD31E06-7A9F-E23B-C098-06E9CF32343E}"/>
              </a:ext>
            </a:extLst>
          </p:cNvPr>
          <p:cNvSpPr txBox="1"/>
          <p:nvPr/>
        </p:nvSpPr>
        <p:spPr>
          <a:xfrm>
            <a:off x="2216564" y="5624637"/>
            <a:ext cx="1577340" cy="983603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pc="-15" dirty="0">
                <a:solidFill>
                  <a:srgbClr val="0070C0"/>
                </a:solidFill>
                <a:latin typeface="Arial"/>
                <a:cs typeface="Arial"/>
              </a:rPr>
              <a:t>татары</a:t>
            </a:r>
            <a:endParaRPr sz="2000" dirty="0">
              <a:solidFill>
                <a:srgbClr val="0070C0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pc="-5" dirty="0">
                <a:solidFill>
                  <a:srgbClr val="0070C0"/>
                </a:solidFill>
                <a:latin typeface="Arial"/>
                <a:cs typeface="Arial"/>
              </a:rPr>
              <a:t>1.2</a:t>
            </a:r>
            <a:endParaRPr sz="4000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28" name="object 9">
            <a:extLst>
              <a:ext uri="{FF2B5EF4-FFF2-40B4-BE49-F238E27FC236}">
                <a16:creationId xmlns:a16="http://schemas.microsoft.com/office/drawing/2014/main" id="{FEB9D1C7-133C-79BE-3582-C270B5811F91}"/>
              </a:ext>
            </a:extLst>
          </p:cNvPr>
          <p:cNvSpPr txBox="1"/>
          <p:nvPr/>
        </p:nvSpPr>
        <p:spPr>
          <a:xfrm>
            <a:off x="7785882" y="5627241"/>
            <a:ext cx="2302805" cy="983603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pc="-15" dirty="0">
                <a:solidFill>
                  <a:srgbClr val="0070C0"/>
                </a:solidFill>
                <a:latin typeface="Arial"/>
                <a:cs typeface="Arial"/>
              </a:rPr>
              <a:t>азербайджанцы</a:t>
            </a:r>
            <a:endParaRPr sz="2000" dirty="0">
              <a:solidFill>
                <a:srgbClr val="0070C0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pc="-5" dirty="0">
                <a:solidFill>
                  <a:srgbClr val="0070C0"/>
                </a:solidFill>
                <a:latin typeface="Arial"/>
                <a:cs typeface="Arial"/>
              </a:rPr>
              <a:t>0.3</a:t>
            </a:r>
            <a:endParaRPr sz="4000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29" name="object 9">
            <a:extLst>
              <a:ext uri="{FF2B5EF4-FFF2-40B4-BE49-F238E27FC236}">
                <a16:creationId xmlns:a16="http://schemas.microsoft.com/office/drawing/2014/main" id="{1519E942-9CBC-17CB-345C-8BDEA92FC18E}"/>
              </a:ext>
            </a:extLst>
          </p:cNvPr>
          <p:cNvSpPr txBox="1"/>
          <p:nvPr/>
        </p:nvSpPr>
        <p:spPr>
          <a:xfrm>
            <a:off x="10188913" y="5598233"/>
            <a:ext cx="1577340" cy="983603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pc="-15" dirty="0">
                <a:solidFill>
                  <a:srgbClr val="0070C0"/>
                </a:solidFill>
                <a:latin typeface="Arial"/>
                <a:cs typeface="Arial"/>
              </a:rPr>
              <a:t>белорусы</a:t>
            </a:r>
            <a:endParaRPr sz="2000" dirty="0">
              <a:solidFill>
                <a:srgbClr val="0070C0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pc="-5" dirty="0">
                <a:solidFill>
                  <a:srgbClr val="0070C0"/>
                </a:solidFill>
                <a:latin typeface="Arial"/>
                <a:cs typeface="Arial"/>
              </a:rPr>
              <a:t>0.2</a:t>
            </a:r>
            <a:endParaRPr sz="4000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453BEAF7-4ECD-9F41-1E19-EAD04AF28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81" y="685615"/>
            <a:ext cx="591503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317C3B7-69E4-79B6-E867-EE1371E92B1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l="10573" t="21600" r="51408" b="50000"/>
          <a:stretch/>
        </p:blipFill>
        <p:spPr>
          <a:xfrm>
            <a:off x="10209140" y="422437"/>
            <a:ext cx="1782435" cy="94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09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307338" y="670052"/>
            <a:ext cx="9726930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ЖИЛИЩНЫЕ УСЛОВИЯ НАСЕЛЕНИЯ ТОМСКОЙ</a:t>
            </a:r>
            <a:r>
              <a:rPr sz="2200" spc="7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ОБЛАСТИ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621035" y="2130832"/>
            <a:ext cx="394017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283583"/>
                </a:solidFill>
                <a:latin typeface="Arial"/>
                <a:cs typeface="Arial"/>
              </a:rPr>
              <a:t>ГОРОДСКАЯ</a:t>
            </a:r>
            <a:r>
              <a:rPr sz="2000" b="1" spc="-40" dirty="0">
                <a:solidFill>
                  <a:srgbClr val="283583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283583"/>
                </a:solidFill>
                <a:latin typeface="Arial"/>
                <a:cs typeface="Arial"/>
              </a:rPr>
              <a:t>МЕСТНОСТЬ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635333" y="2254217"/>
            <a:ext cx="37350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5" dirty="0">
                <a:solidFill>
                  <a:srgbClr val="283583"/>
                </a:solidFill>
                <a:latin typeface="Arial"/>
                <a:cs typeface="Arial"/>
              </a:rPr>
              <a:t>СЕЛЬСКАЯ</a:t>
            </a:r>
            <a:r>
              <a:rPr sz="2000" b="1" spc="-40" dirty="0">
                <a:solidFill>
                  <a:srgbClr val="283583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283583"/>
                </a:solidFill>
                <a:latin typeface="Arial"/>
                <a:cs typeface="Arial"/>
              </a:rPr>
              <a:t>МЕСТНОСТЬ</a:t>
            </a:r>
            <a:endParaRPr sz="2000" dirty="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4400" y="609922"/>
            <a:ext cx="753593" cy="777390"/>
          </a:xfrm>
          <a:prstGeom prst="rect">
            <a:avLst/>
          </a:prstGeom>
        </p:spPr>
      </p:pic>
      <p:sp>
        <p:nvSpPr>
          <p:cNvPr id="24" name="object 8">
            <a:extLst>
              <a:ext uri="{FF2B5EF4-FFF2-40B4-BE49-F238E27FC236}">
                <a16:creationId xmlns:a16="http://schemas.microsoft.com/office/drawing/2014/main" id="{8F436947-D53F-9922-EB18-AF97CF2B7FDD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28" name="Picture 3" descr="C:\Записки\социально-экономическое положение\2019\city-vector-png-19.png">
            <a:extLst>
              <a:ext uri="{FF2B5EF4-FFF2-40B4-BE49-F238E27FC236}">
                <a16:creationId xmlns:a16="http://schemas.microsoft.com/office/drawing/2014/main" id="{5115516F-1BD3-4B80-5F95-F25F624DD4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" r="3523"/>
          <a:stretch/>
        </p:blipFill>
        <p:spPr bwMode="auto">
          <a:xfrm>
            <a:off x="2538349" y="1263256"/>
            <a:ext cx="1226820" cy="74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:\Записки\социально-экономичсекое положение\2539396c.png">
            <a:extLst>
              <a:ext uri="{FF2B5EF4-FFF2-40B4-BE49-F238E27FC236}">
                <a16:creationId xmlns:a16="http://schemas.microsoft.com/office/drawing/2014/main" id="{11839814-82B5-402F-0C99-06B9313BA9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" t="6839" r="3833" b="5307"/>
          <a:stretch/>
        </p:blipFill>
        <p:spPr bwMode="auto">
          <a:xfrm>
            <a:off x="8865799" y="1281273"/>
            <a:ext cx="990091" cy="87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75894A48-0014-4266-B9B4-ADE73C49C4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2022099"/>
              </p:ext>
            </p:extLst>
          </p:nvPr>
        </p:nvGraphicFramePr>
        <p:xfrm>
          <a:off x="1203302" y="2481104"/>
          <a:ext cx="3333750" cy="3638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Диаграмма 25">
            <a:extLst>
              <a:ext uri="{FF2B5EF4-FFF2-40B4-BE49-F238E27FC236}">
                <a16:creationId xmlns:a16="http://schemas.microsoft.com/office/drawing/2014/main" id="{75894A48-0014-4266-B9B4-ADE73C49C4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0640502"/>
              </p:ext>
            </p:extLst>
          </p:nvPr>
        </p:nvGraphicFramePr>
        <p:xfrm>
          <a:off x="219710" y="1762210"/>
          <a:ext cx="6807848" cy="4577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8E3C5D6-5EF4-75AF-16F1-9753EEA58A5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l="10573" t="21600" r="51408" b="50000"/>
          <a:stretch/>
        </p:blipFill>
        <p:spPr>
          <a:xfrm>
            <a:off x="10036564" y="332842"/>
            <a:ext cx="1804191" cy="9144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6C124D3-9808-A6F7-1333-AA33CA2441F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49238" y="5638800"/>
            <a:ext cx="381355" cy="381355"/>
          </a:xfrm>
          <a:prstGeom prst="rect">
            <a:avLst/>
          </a:prstGeom>
        </p:spPr>
      </p:pic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75894A48-0014-4266-B9B4-ADE73C49C4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9922422"/>
              </p:ext>
            </p:extLst>
          </p:nvPr>
        </p:nvGraphicFramePr>
        <p:xfrm>
          <a:off x="7635331" y="2670265"/>
          <a:ext cx="3489869" cy="366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11160918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438400" y="517423"/>
            <a:ext cx="9467138" cy="8932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8300"/>
              </a:lnSpc>
            </a:pPr>
            <a:r>
              <a:rPr lang="ru-RU" spc="-35" dirty="0"/>
              <a:t>ПУБЛИКАЦИЯ ИТОГОВ </a:t>
            </a:r>
            <a:br>
              <a:rPr lang="ru-RU" spc="-35" dirty="0"/>
            </a:br>
            <a:r>
              <a:rPr lang="ru-RU" spc="-35" dirty="0"/>
              <a:t>ВСЕРОССИЙСКОЙ ПЕРЕПИСИ НАСЕЛЕНИЯ 2020 ГОДА</a:t>
            </a:r>
            <a:endParaRPr spc="-25" dirty="0"/>
          </a:p>
        </p:txBody>
      </p:sp>
      <p:sp>
        <p:nvSpPr>
          <p:cNvPr id="16" name="object 8">
            <a:extLst>
              <a:ext uri="{FF2B5EF4-FFF2-40B4-BE49-F238E27FC236}">
                <a16:creationId xmlns:a16="http://schemas.microsoft.com/office/drawing/2014/main" id="{C7DBDA42-F92F-3FBC-3DA9-02DB434C3ADD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0464CE-3ED7-4747-65D7-D3ABD311E2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0573" t="21600" r="51408" b="50000"/>
          <a:stretch/>
        </p:blipFill>
        <p:spPr>
          <a:xfrm>
            <a:off x="341524" y="332842"/>
            <a:ext cx="2135733" cy="1288694"/>
          </a:xfrm>
          <a:prstGeom prst="rect">
            <a:avLst/>
          </a:prstGeom>
        </p:spPr>
      </p:pic>
      <p:pic>
        <p:nvPicPr>
          <p:cNvPr id="19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E451959D-94B3-0EDC-D9F0-F5A2E26DD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228" y="1789756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31C8212C-3431-DC7A-6D39-0013013DC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67433" y="5520818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AC4928A7-7100-8457-62BA-E7CA27261F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524" y="2950300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2852F3DD-47A2-DBBB-0CCC-9E1D7F4EE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309" y="4279064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CEDDE4B4-B854-0243-7B96-63845C14B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900" y="5688913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8971EA3C-994E-8F59-BF95-C9617B8C8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8958" y="4721674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20EAC5E5-9C43-43E1-BB71-F53FD6D79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1251" y="3233101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51A191BD-B097-FA31-9F39-9F0903A83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8959" y="1711711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D7BC21B0-4BB5-6F8E-0DFF-01E09C2AD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2999" y="1875349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12EE7C85-89A8-BB48-EB00-A3F634C8B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2999" y="3113684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12" descr="C:\WINDOWS\Temporary Internet Files\Content.IE5\GUUQ6IK7\MC900024275[1].wmf">
            <a:extLst>
              <a:ext uri="{FF2B5EF4-FFF2-40B4-BE49-F238E27FC236}">
                <a16:creationId xmlns:a16="http://schemas.microsoft.com/office/drawing/2014/main" id="{4CEFF022-479D-64DA-DEC9-78DA67A47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9925" y="4317251"/>
            <a:ext cx="1323975" cy="100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7">
            <a:extLst>
              <a:ext uri="{FF2B5EF4-FFF2-40B4-BE49-F238E27FC236}">
                <a16:creationId xmlns:a16="http://schemas.microsoft.com/office/drawing/2014/main" id="{BAB98522-8C81-EFB2-A8E3-D07281812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8203" y="1933991"/>
            <a:ext cx="2478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1. Численность </a:t>
            </a:r>
          </a:p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размещение населения</a:t>
            </a:r>
          </a:p>
        </p:txBody>
      </p:sp>
      <p:sp>
        <p:nvSpPr>
          <p:cNvPr id="31" name="TextBox 18">
            <a:extLst>
              <a:ext uri="{FF2B5EF4-FFF2-40B4-BE49-F238E27FC236}">
                <a16:creationId xmlns:a16="http://schemas.microsoft.com/office/drawing/2014/main" id="{E280E481-B674-F59B-AC3B-495795E237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1449" y="3174365"/>
            <a:ext cx="28360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2. Возрастно-половой состав и состояние в браке</a:t>
            </a:r>
          </a:p>
        </p:txBody>
      </p:sp>
      <p:sp>
        <p:nvSpPr>
          <p:cNvPr id="32" name="TextBox 19">
            <a:extLst>
              <a:ext uri="{FF2B5EF4-FFF2-40B4-BE49-F238E27FC236}">
                <a16:creationId xmlns:a16="http://schemas.microsoft.com/office/drawing/2014/main" id="{C04E044B-ABE4-4461-A359-9ADDA6342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7239" y="4571109"/>
            <a:ext cx="22210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3. Образование</a:t>
            </a:r>
          </a:p>
        </p:txBody>
      </p:sp>
      <p:sp>
        <p:nvSpPr>
          <p:cNvPr id="33" name="TextBox 20">
            <a:extLst>
              <a:ext uri="{FF2B5EF4-FFF2-40B4-BE49-F238E27FC236}">
                <a16:creationId xmlns:a16="http://schemas.microsoft.com/office/drawing/2014/main" id="{D99EB81F-2440-CDB1-0499-2EB5502AB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6974" y="1875350"/>
            <a:ext cx="244284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5. Национальный состав и владение языками</a:t>
            </a:r>
          </a:p>
        </p:txBody>
      </p:sp>
      <p:sp>
        <p:nvSpPr>
          <p:cNvPr id="34" name="TextBox 20">
            <a:extLst>
              <a:ext uri="{FF2B5EF4-FFF2-40B4-BE49-F238E27FC236}">
                <a16:creationId xmlns:a16="http://schemas.microsoft.com/office/drawing/2014/main" id="{4AAF55D4-AFD6-4060-E02F-09B978F1E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7794" y="6002023"/>
            <a:ext cx="20716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4. Гражданство</a:t>
            </a:r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id="{EE95DD61-342C-1150-56E4-267D81374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7809" y="3733171"/>
            <a:ext cx="30411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6. Миграция населения</a:t>
            </a:r>
          </a:p>
        </p:txBody>
      </p:sp>
      <p:sp>
        <p:nvSpPr>
          <p:cNvPr id="37" name="TextBox 21">
            <a:extLst>
              <a:ext uri="{FF2B5EF4-FFF2-40B4-BE49-F238E27FC236}">
                <a16:creationId xmlns:a16="http://schemas.microsoft.com/office/drawing/2014/main" id="{F22DDD34-7A5A-C4A6-40F2-267D22C97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808" y="5061027"/>
            <a:ext cx="25131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7. Источники средств существования</a:t>
            </a:r>
          </a:p>
        </p:txBody>
      </p:sp>
      <p:sp>
        <p:nvSpPr>
          <p:cNvPr id="38" name="TextBox 22">
            <a:extLst>
              <a:ext uri="{FF2B5EF4-FFF2-40B4-BE49-F238E27FC236}">
                <a16:creationId xmlns:a16="http://schemas.microsoft.com/office/drawing/2014/main" id="{9D6B1713-86E7-122B-0F94-B9B2DA4AF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3124" y="2226950"/>
            <a:ext cx="259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8. Число и состав домохозяйства</a:t>
            </a:r>
          </a:p>
        </p:txBody>
      </p:sp>
      <p:sp>
        <p:nvSpPr>
          <p:cNvPr id="39" name="TextBox 12">
            <a:extLst>
              <a:ext uri="{FF2B5EF4-FFF2-40B4-BE49-F238E27FC236}">
                <a16:creationId xmlns:a16="http://schemas.microsoft.com/office/drawing/2014/main" id="{FB796D2E-E273-5455-BF31-4C1D2D638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9811" y="3340157"/>
            <a:ext cx="22574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9. Рождаемость</a:t>
            </a:r>
          </a:p>
        </p:txBody>
      </p:sp>
      <p:sp>
        <p:nvSpPr>
          <p:cNvPr id="40" name="TextBox 11">
            <a:extLst>
              <a:ext uri="{FF2B5EF4-FFF2-40B4-BE49-F238E27FC236}">
                <a16:creationId xmlns:a16="http://schemas.microsoft.com/office/drawing/2014/main" id="{026A551D-0658-8E7F-8255-DDC88C2E8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91408" y="5791628"/>
            <a:ext cx="24043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11. Жилищные условия населения</a:t>
            </a:r>
          </a:p>
        </p:txBody>
      </p:sp>
      <p:sp>
        <p:nvSpPr>
          <p:cNvPr id="41" name="TextBox 12">
            <a:extLst>
              <a:ext uri="{FF2B5EF4-FFF2-40B4-BE49-F238E27FC236}">
                <a16:creationId xmlns:a16="http://schemas.microsoft.com/office/drawing/2014/main" id="{8CBFFF95-73B0-53E2-21E4-697065CFF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13679" y="4684068"/>
            <a:ext cx="22574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Том 10. Рабочая сила</a:t>
            </a:r>
          </a:p>
        </p:txBody>
      </p:sp>
      <p:pic>
        <p:nvPicPr>
          <p:cNvPr id="42" name="Picture 2">
            <a:extLst>
              <a:ext uri="{FF2B5EF4-FFF2-40B4-BE49-F238E27FC236}">
                <a16:creationId xmlns:a16="http://schemas.microsoft.com/office/drawing/2014/main" id="{1B5E2C69-9208-DC2A-9875-1241DD6BA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137" y="5452796"/>
            <a:ext cx="1330023" cy="1185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3635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307338" y="670052"/>
            <a:ext cx="9726930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РАЗМЕЩЕНИЕ В СВОБОДНОМ ИНТЕРНЕТ-ДОСТУПЕ НА ОФИЦИАЛЬНЫХ САЙТАХ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719390" y="1608844"/>
            <a:ext cx="1682193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20" dirty="0">
                <a:solidFill>
                  <a:srgbClr val="283583"/>
                </a:solidFill>
                <a:latin typeface="Arial"/>
                <a:cs typeface="Arial"/>
              </a:rPr>
              <a:t>РОССТАТ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952681" y="1482906"/>
            <a:ext cx="2083883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15" dirty="0">
                <a:solidFill>
                  <a:srgbClr val="283583"/>
                </a:solidFill>
                <a:latin typeface="Arial"/>
                <a:cs typeface="Arial"/>
              </a:rPr>
              <a:t>ТОМСКСТАТ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129528" y="1865376"/>
            <a:ext cx="0" cy="4578350"/>
          </a:xfrm>
          <a:custGeom>
            <a:avLst/>
            <a:gdLst/>
            <a:ahLst/>
            <a:cxnLst/>
            <a:rect l="l" t="t" r="r" b="b"/>
            <a:pathLst>
              <a:path h="4578350">
                <a:moveTo>
                  <a:pt x="0" y="0"/>
                </a:moveTo>
                <a:lnTo>
                  <a:pt x="0" y="4577854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8">
            <a:extLst>
              <a:ext uri="{FF2B5EF4-FFF2-40B4-BE49-F238E27FC236}">
                <a16:creationId xmlns:a16="http://schemas.microsoft.com/office/drawing/2014/main" id="{8F436947-D53F-9922-EB18-AF97CF2B7FDD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760D981F-5802-F111-5EB2-AA6436D4BE96}"/>
              </a:ext>
            </a:extLst>
          </p:cNvPr>
          <p:cNvSpPr/>
          <p:nvPr/>
        </p:nvSpPr>
        <p:spPr>
          <a:xfrm>
            <a:off x="486695" y="1456744"/>
            <a:ext cx="768096" cy="9006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5BAA9CE-C26E-F16D-2EDB-5E258D3D0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94" y="3158928"/>
            <a:ext cx="5266685" cy="3554811"/>
          </a:xfrm>
          <a:prstGeom prst="rect">
            <a:avLst/>
          </a:prstGeom>
        </p:spPr>
      </p:pic>
      <p:sp>
        <p:nvSpPr>
          <p:cNvPr id="25" name="Скругленный прямоугольник 6">
            <a:extLst>
              <a:ext uri="{FF2B5EF4-FFF2-40B4-BE49-F238E27FC236}">
                <a16:creationId xmlns:a16="http://schemas.microsoft.com/office/drawing/2014/main" id="{ECCA83DA-69AE-B09D-26D3-3B5889D31312}"/>
              </a:ext>
            </a:extLst>
          </p:cNvPr>
          <p:cNvSpPr/>
          <p:nvPr/>
        </p:nvSpPr>
        <p:spPr>
          <a:xfrm>
            <a:off x="2107552" y="2052388"/>
            <a:ext cx="3643338" cy="9144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https://rosstat.gov.ru</a:t>
            </a:r>
            <a:endParaRPr lang="ru-RU" sz="28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6">
            <a:extLst>
              <a:ext uri="{FF2B5EF4-FFF2-40B4-BE49-F238E27FC236}">
                <a16:creationId xmlns:a16="http://schemas.microsoft.com/office/drawing/2014/main" id="{312504EC-FEA3-F7C0-78B9-A9D60E2A5E88}"/>
              </a:ext>
            </a:extLst>
          </p:cNvPr>
          <p:cNvSpPr/>
          <p:nvPr/>
        </p:nvSpPr>
        <p:spPr>
          <a:xfrm>
            <a:off x="8214895" y="2060511"/>
            <a:ext cx="3643338" cy="9144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https://tmsk.gks.ru</a:t>
            </a:r>
            <a:endParaRPr lang="ru-RU" sz="28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ED0B92A-994D-E994-770A-5372EACC4A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2662" y="3131466"/>
            <a:ext cx="5266685" cy="352445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57C52BF-7033-856F-5E4E-8D685D03C8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10573" t="21600" r="51408" b="50000"/>
          <a:stretch/>
        </p:blipFill>
        <p:spPr>
          <a:xfrm>
            <a:off x="10036564" y="332842"/>
            <a:ext cx="180419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164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3" descr="C:\Users\P70_SkosarevaOA\Desktop\hh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1" t="156" r="18245" b="-156"/>
          <a:stretch/>
        </p:blipFill>
        <p:spPr bwMode="auto">
          <a:xfrm>
            <a:off x="3332363" y="1016357"/>
            <a:ext cx="5077160" cy="532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:Эмблема Всероссийской переписи населения 2010 года.gif - Wikimedia  Common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52"/>
          <a:stretch/>
        </p:blipFill>
        <p:spPr bwMode="auto">
          <a:xfrm>
            <a:off x="3666152" y="2403064"/>
            <a:ext cx="413273" cy="45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747" y="130654"/>
            <a:ext cx="4234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2045132287"/>
              </p:ext>
            </p:extLst>
          </p:nvPr>
        </p:nvGraphicFramePr>
        <p:xfrm>
          <a:off x="2691937" y="833542"/>
          <a:ext cx="3080084" cy="189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8328080" y="315365"/>
            <a:ext cx="16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Образован в 1965 г.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606029" y="567179"/>
            <a:ext cx="1304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7618"/>
            <a:r>
              <a:rPr lang="ru-RU" sz="150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Население</a:t>
            </a:r>
            <a:r>
              <a:rPr lang="ru-RU" sz="787" dirty="0">
                <a:ea typeface="Calibri"/>
                <a:cs typeface="Times New Roman"/>
              </a:rPr>
              <a:t> </a:t>
            </a:r>
          </a:p>
          <a:p>
            <a:pPr marL="67618" algn="ctr"/>
            <a:r>
              <a:rPr lang="ru-RU" sz="90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(человек)</a:t>
            </a:r>
            <a:endParaRPr lang="ru-RU" sz="525" dirty="0">
              <a:ea typeface="Calibri"/>
              <a:cs typeface="Times New Roman"/>
            </a:endParaRPr>
          </a:p>
        </p:txBody>
      </p:sp>
      <p:sp>
        <p:nvSpPr>
          <p:cNvPr id="43" name="Стрелка вправо 42"/>
          <p:cNvSpPr/>
          <p:nvPr/>
        </p:nvSpPr>
        <p:spPr>
          <a:xfrm>
            <a:off x="2765430" y="2377089"/>
            <a:ext cx="3120569" cy="87561"/>
          </a:xfrm>
          <a:prstGeom prst="rightArrow">
            <a:avLst>
              <a:gd name="adj1" fmla="val 50000"/>
              <a:gd name="adj2" fmla="val 200502"/>
            </a:avLst>
          </a:prstGeom>
          <a:solidFill>
            <a:srgbClr val="E52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44" name="Picture 3" descr="C:\Users\P70_SkosarevaOA\Downloads\png - 2023-01-18T120848.0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339" y="616397"/>
            <a:ext cx="426889" cy="42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6639162" y="1746799"/>
            <a:ext cx="1764793" cy="30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Улу-</a:t>
            </a:r>
            <a:r>
              <a:rPr lang="ru-RU" sz="105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Юльское</a:t>
            </a: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с.п</a:t>
            </a: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363858" y="1448977"/>
            <a:ext cx="917943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9 097</a:t>
            </a:r>
          </a:p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1 851</a:t>
            </a:r>
          </a:p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1 833</a:t>
            </a:r>
          </a:p>
        </p:txBody>
      </p:sp>
      <p:sp>
        <p:nvSpPr>
          <p:cNvPr id="49" name="Полилиния 48"/>
          <p:cNvSpPr/>
          <p:nvPr/>
        </p:nvSpPr>
        <p:spPr>
          <a:xfrm>
            <a:off x="2743441" y="3633185"/>
            <a:ext cx="3239798" cy="551768"/>
          </a:xfrm>
          <a:custGeom>
            <a:avLst/>
            <a:gdLst>
              <a:gd name="connsiteX0" fmla="*/ 0 w 4330700"/>
              <a:gd name="connsiteY0" fmla="*/ 37272 h 791723"/>
              <a:gd name="connsiteX1" fmla="*/ 1536700 w 4330700"/>
              <a:gd name="connsiteY1" fmla="*/ 37272 h 791723"/>
              <a:gd name="connsiteX2" fmla="*/ 1536700 w 4330700"/>
              <a:gd name="connsiteY2" fmla="*/ 424622 h 791723"/>
              <a:gd name="connsiteX3" fmla="*/ 2946400 w 4330700"/>
              <a:gd name="connsiteY3" fmla="*/ 443672 h 791723"/>
              <a:gd name="connsiteX4" fmla="*/ 2946400 w 4330700"/>
              <a:gd name="connsiteY4" fmla="*/ 761172 h 791723"/>
              <a:gd name="connsiteX5" fmla="*/ 4330700 w 4330700"/>
              <a:gd name="connsiteY5" fmla="*/ 761172 h 791723"/>
              <a:gd name="connsiteX0" fmla="*/ 0 w 4330700"/>
              <a:gd name="connsiteY0" fmla="*/ 37272 h 791723"/>
              <a:gd name="connsiteX1" fmla="*/ 1536700 w 4330700"/>
              <a:gd name="connsiteY1" fmla="*/ 37272 h 791723"/>
              <a:gd name="connsiteX2" fmla="*/ 1536700 w 4330700"/>
              <a:gd name="connsiteY2" fmla="*/ 424622 h 791723"/>
              <a:gd name="connsiteX3" fmla="*/ 2946400 w 4330700"/>
              <a:gd name="connsiteY3" fmla="*/ 443672 h 791723"/>
              <a:gd name="connsiteX4" fmla="*/ 2946400 w 4330700"/>
              <a:gd name="connsiteY4" fmla="*/ 761172 h 791723"/>
              <a:gd name="connsiteX5" fmla="*/ 4330700 w 4330700"/>
              <a:gd name="connsiteY5" fmla="*/ 761172 h 791723"/>
              <a:gd name="connsiteX0" fmla="*/ 0 w 4330700"/>
              <a:gd name="connsiteY0" fmla="*/ 28811 h 783262"/>
              <a:gd name="connsiteX1" fmla="*/ 1536700 w 4330700"/>
              <a:gd name="connsiteY1" fmla="*/ 28811 h 783262"/>
              <a:gd name="connsiteX2" fmla="*/ 1536700 w 4330700"/>
              <a:gd name="connsiteY2" fmla="*/ 416161 h 783262"/>
              <a:gd name="connsiteX3" fmla="*/ 2946400 w 4330700"/>
              <a:gd name="connsiteY3" fmla="*/ 435211 h 783262"/>
              <a:gd name="connsiteX4" fmla="*/ 2946400 w 4330700"/>
              <a:gd name="connsiteY4" fmla="*/ 752711 h 783262"/>
              <a:gd name="connsiteX5" fmla="*/ 4330700 w 4330700"/>
              <a:gd name="connsiteY5" fmla="*/ 752711 h 783262"/>
              <a:gd name="connsiteX0" fmla="*/ 0 w 4330700"/>
              <a:gd name="connsiteY0" fmla="*/ 28811 h 783262"/>
              <a:gd name="connsiteX1" fmla="*/ 1536700 w 4330700"/>
              <a:gd name="connsiteY1" fmla="*/ 28811 h 783262"/>
              <a:gd name="connsiteX2" fmla="*/ 1536700 w 4330700"/>
              <a:gd name="connsiteY2" fmla="*/ 416161 h 783262"/>
              <a:gd name="connsiteX3" fmla="*/ 2946400 w 4330700"/>
              <a:gd name="connsiteY3" fmla="*/ 435211 h 783262"/>
              <a:gd name="connsiteX4" fmla="*/ 2946400 w 4330700"/>
              <a:gd name="connsiteY4" fmla="*/ 752711 h 783262"/>
              <a:gd name="connsiteX5" fmla="*/ 4330700 w 4330700"/>
              <a:gd name="connsiteY5" fmla="*/ 752711 h 783262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6400 w 4330700"/>
              <a:gd name="connsiteY3" fmla="*/ 406400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6400 w 4330700"/>
              <a:gd name="connsiteY3" fmla="*/ 406400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6400 w 4330700"/>
              <a:gd name="connsiteY3" fmla="*/ 406400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6400 w 4330700"/>
              <a:gd name="connsiteY3" fmla="*/ 406400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6400 w 4330700"/>
              <a:gd name="connsiteY3" fmla="*/ 406400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6400 w 4330700"/>
              <a:gd name="connsiteY3" fmla="*/ 406400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6400 w 4330700"/>
              <a:gd name="connsiteY3" fmla="*/ 406400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6400 w 4330700"/>
              <a:gd name="connsiteY3" fmla="*/ 406400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6400 w 4330700"/>
              <a:gd name="connsiteY3" fmla="*/ 406400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6400 w 4330700"/>
              <a:gd name="connsiteY3" fmla="*/ 399256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1637 w 4330700"/>
              <a:gd name="connsiteY3" fmla="*/ 406399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1637 w 4330700"/>
              <a:gd name="connsiteY3" fmla="*/ 390524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54451"/>
              <a:gd name="connsiteX1" fmla="*/ 1536700 w 4330700"/>
              <a:gd name="connsiteY1" fmla="*/ 0 h 754451"/>
              <a:gd name="connsiteX2" fmla="*/ 1536700 w 4330700"/>
              <a:gd name="connsiteY2" fmla="*/ 387350 h 754451"/>
              <a:gd name="connsiteX3" fmla="*/ 2941637 w 4330700"/>
              <a:gd name="connsiteY3" fmla="*/ 390524 h 754451"/>
              <a:gd name="connsiteX4" fmla="*/ 2946400 w 4330700"/>
              <a:gd name="connsiteY4" fmla="*/ 723900 h 754451"/>
              <a:gd name="connsiteX5" fmla="*/ 4330700 w 4330700"/>
              <a:gd name="connsiteY5" fmla="*/ 723900 h 754451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41637 w 4330700"/>
              <a:gd name="connsiteY3" fmla="*/ 390524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41637 w 4330700"/>
              <a:gd name="connsiteY3" fmla="*/ 390524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41637 w 4330700"/>
              <a:gd name="connsiteY3" fmla="*/ 390524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41637 w 4330700"/>
              <a:gd name="connsiteY3" fmla="*/ 390524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41637 w 4330700"/>
              <a:gd name="connsiteY3" fmla="*/ 390524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41637 w 4330700"/>
              <a:gd name="connsiteY3" fmla="*/ 390524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41637 w 4330700"/>
              <a:gd name="connsiteY3" fmla="*/ 390524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41637 w 4330700"/>
              <a:gd name="connsiteY3" fmla="*/ 390524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41637 w 4330700"/>
              <a:gd name="connsiteY3" fmla="*/ 390524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39256 w 4330700"/>
              <a:gd name="connsiteY3" fmla="*/ 397668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39256 w 4330700"/>
              <a:gd name="connsiteY3" fmla="*/ 397668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62284"/>
              <a:gd name="connsiteX1" fmla="*/ 1536700 w 4330700"/>
              <a:gd name="connsiteY1" fmla="*/ 0 h 762284"/>
              <a:gd name="connsiteX2" fmla="*/ 1536700 w 4330700"/>
              <a:gd name="connsiteY2" fmla="*/ 387350 h 762284"/>
              <a:gd name="connsiteX3" fmla="*/ 2939256 w 4330700"/>
              <a:gd name="connsiteY3" fmla="*/ 397668 h 762284"/>
              <a:gd name="connsiteX4" fmla="*/ 2944019 w 4330700"/>
              <a:gd name="connsiteY4" fmla="*/ 735806 h 762284"/>
              <a:gd name="connsiteX5" fmla="*/ 4330700 w 4330700"/>
              <a:gd name="connsiteY5" fmla="*/ 723900 h 762284"/>
              <a:gd name="connsiteX0" fmla="*/ 0 w 4330700"/>
              <a:gd name="connsiteY0" fmla="*/ 0 h 741780"/>
              <a:gd name="connsiteX1" fmla="*/ 1536700 w 4330700"/>
              <a:gd name="connsiteY1" fmla="*/ 0 h 741780"/>
              <a:gd name="connsiteX2" fmla="*/ 1536700 w 4330700"/>
              <a:gd name="connsiteY2" fmla="*/ 387350 h 741780"/>
              <a:gd name="connsiteX3" fmla="*/ 2939256 w 4330700"/>
              <a:gd name="connsiteY3" fmla="*/ 397668 h 741780"/>
              <a:gd name="connsiteX4" fmla="*/ 2944019 w 4330700"/>
              <a:gd name="connsiteY4" fmla="*/ 735806 h 741780"/>
              <a:gd name="connsiteX5" fmla="*/ 4330700 w 4330700"/>
              <a:gd name="connsiteY5" fmla="*/ 723900 h 741780"/>
              <a:gd name="connsiteX0" fmla="*/ 0 w 4330700"/>
              <a:gd name="connsiteY0" fmla="*/ 0 h 745696"/>
              <a:gd name="connsiteX1" fmla="*/ 1536700 w 4330700"/>
              <a:gd name="connsiteY1" fmla="*/ 0 h 745696"/>
              <a:gd name="connsiteX2" fmla="*/ 1536700 w 4330700"/>
              <a:gd name="connsiteY2" fmla="*/ 387350 h 745696"/>
              <a:gd name="connsiteX3" fmla="*/ 2939256 w 4330700"/>
              <a:gd name="connsiteY3" fmla="*/ 397668 h 745696"/>
              <a:gd name="connsiteX4" fmla="*/ 2944019 w 4330700"/>
              <a:gd name="connsiteY4" fmla="*/ 735806 h 745696"/>
              <a:gd name="connsiteX5" fmla="*/ 4330700 w 4330700"/>
              <a:gd name="connsiteY5" fmla="*/ 731043 h 745696"/>
              <a:gd name="connsiteX0" fmla="*/ 0 w 4330700"/>
              <a:gd name="connsiteY0" fmla="*/ 0 h 740011"/>
              <a:gd name="connsiteX1" fmla="*/ 1536700 w 4330700"/>
              <a:gd name="connsiteY1" fmla="*/ 0 h 740011"/>
              <a:gd name="connsiteX2" fmla="*/ 1536700 w 4330700"/>
              <a:gd name="connsiteY2" fmla="*/ 387350 h 740011"/>
              <a:gd name="connsiteX3" fmla="*/ 2939256 w 4330700"/>
              <a:gd name="connsiteY3" fmla="*/ 397668 h 740011"/>
              <a:gd name="connsiteX4" fmla="*/ 2944019 w 4330700"/>
              <a:gd name="connsiteY4" fmla="*/ 735806 h 740011"/>
              <a:gd name="connsiteX5" fmla="*/ 4330700 w 4330700"/>
              <a:gd name="connsiteY5" fmla="*/ 731043 h 740011"/>
              <a:gd name="connsiteX0" fmla="*/ 0 w 4330700"/>
              <a:gd name="connsiteY0" fmla="*/ 0 h 738060"/>
              <a:gd name="connsiteX1" fmla="*/ 1536700 w 4330700"/>
              <a:gd name="connsiteY1" fmla="*/ 0 h 738060"/>
              <a:gd name="connsiteX2" fmla="*/ 1536700 w 4330700"/>
              <a:gd name="connsiteY2" fmla="*/ 387350 h 738060"/>
              <a:gd name="connsiteX3" fmla="*/ 2939256 w 4330700"/>
              <a:gd name="connsiteY3" fmla="*/ 397668 h 738060"/>
              <a:gd name="connsiteX4" fmla="*/ 2944019 w 4330700"/>
              <a:gd name="connsiteY4" fmla="*/ 735806 h 738060"/>
              <a:gd name="connsiteX5" fmla="*/ 4330700 w 4330700"/>
              <a:gd name="connsiteY5" fmla="*/ 731043 h 738060"/>
              <a:gd name="connsiteX0" fmla="*/ 0 w 4330700"/>
              <a:gd name="connsiteY0" fmla="*/ 0 h 735806"/>
              <a:gd name="connsiteX1" fmla="*/ 1536700 w 4330700"/>
              <a:gd name="connsiteY1" fmla="*/ 0 h 735806"/>
              <a:gd name="connsiteX2" fmla="*/ 1536700 w 4330700"/>
              <a:gd name="connsiteY2" fmla="*/ 387350 h 735806"/>
              <a:gd name="connsiteX3" fmla="*/ 2939256 w 4330700"/>
              <a:gd name="connsiteY3" fmla="*/ 397668 h 735806"/>
              <a:gd name="connsiteX4" fmla="*/ 2944019 w 4330700"/>
              <a:gd name="connsiteY4" fmla="*/ 735806 h 735806"/>
              <a:gd name="connsiteX5" fmla="*/ 4330700 w 4330700"/>
              <a:gd name="connsiteY5" fmla="*/ 731043 h 735806"/>
              <a:gd name="connsiteX0" fmla="*/ 0 w 4330700"/>
              <a:gd name="connsiteY0" fmla="*/ 0 h 735806"/>
              <a:gd name="connsiteX1" fmla="*/ 1536700 w 4330700"/>
              <a:gd name="connsiteY1" fmla="*/ 0 h 735806"/>
              <a:gd name="connsiteX2" fmla="*/ 1536700 w 4330700"/>
              <a:gd name="connsiteY2" fmla="*/ 387350 h 735806"/>
              <a:gd name="connsiteX3" fmla="*/ 2939256 w 4330700"/>
              <a:gd name="connsiteY3" fmla="*/ 397668 h 735806"/>
              <a:gd name="connsiteX4" fmla="*/ 2944019 w 4330700"/>
              <a:gd name="connsiteY4" fmla="*/ 735806 h 735806"/>
              <a:gd name="connsiteX5" fmla="*/ 4330700 w 4330700"/>
              <a:gd name="connsiteY5" fmla="*/ 733424 h 735806"/>
              <a:gd name="connsiteX0" fmla="*/ 0 w 4330700"/>
              <a:gd name="connsiteY0" fmla="*/ 0 h 739470"/>
              <a:gd name="connsiteX1" fmla="*/ 1536700 w 4330700"/>
              <a:gd name="connsiteY1" fmla="*/ 0 h 739470"/>
              <a:gd name="connsiteX2" fmla="*/ 1536700 w 4330700"/>
              <a:gd name="connsiteY2" fmla="*/ 387350 h 739470"/>
              <a:gd name="connsiteX3" fmla="*/ 2939256 w 4330700"/>
              <a:gd name="connsiteY3" fmla="*/ 397668 h 739470"/>
              <a:gd name="connsiteX4" fmla="*/ 2944019 w 4330700"/>
              <a:gd name="connsiteY4" fmla="*/ 735806 h 739470"/>
              <a:gd name="connsiteX5" fmla="*/ 4330700 w 4330700"/>
              <a:gd name="connsiteY5" fmla="*/ 738186 h 739470"/>
              <a:gd name="connsiteX0" fmla="*/ 0 w 4330700"/>
              <a:gd name="connsiteY0" fmla="*/ 0 h 735806"/>
              <a:gd name="connsiteX1" fmla="*/ 1536700 w 4330700"/>
              <a:gd name="connsiteY1" fmla="*/ 0 h 735806"/>
              <a:gd name="connsiteX2" fmla="*/ 1536700 w 4330700"/>
              <a:gd name="connsiteY2" fmla="*/ 387350 h 735806"/>
              <a:gd name="connsiteX3" fmla="*/ 2939256 w 4330700"/>
              <a:gd name="connsiteY3" fmla="*/ 397668 h 735806"/>
              <a:gd name="connsiteX4" fmla="*/ 2944019 w 4330700"/>
              <a:gd name="connsiteY4" fmla="*/ 735806 h 735806"/>
              <a:gd name="connsiteX5" fmla="*/ 4330700 w 4330700"/>
              <a:gd name="connsiteY5" fmla="*/ 733424 h 735806"/>
              <a:gd name="connsiteX0" fmla="*/ 0 w 4330700"/>
              <a:gd name="connsiteY0" fmla="*/ 0 h 737344"/>
              <a:gd name="connsiteX1" fmla="*/ 1536700 w 4330700"/>
              <a:gd name="connsiteY1" fmla="*/ 0 h 737344"/>
              <a:gd name="connsiteX2" fmla="*/ 1536700 w 4330700"/>
              <a:gd name="connsiteY2" fmla="*/ 387350 h 737344"/>
              <a:gd name="connsiteX3" fmla="*/ 2939256 w 4330700"/>
              <a:gd name="connsiteY3" fmla="*/ 397668 h 737344"/>
              <a:gd name="connsiteX4" fmla="*/ 2944019 w 4330700"/>
              <a:gd name="connsiteY4" fmla="*/ 735806 h 737344"/>
              <a:gd name="connsiteX5" fmla="*/ 4330700 w 4330700"/>
              <a:gd name="connsiteY5" fmla="*/ 735805 h 737344"/>
              <a:gd name="connsiteX0" fmla="*/ 0 w 4330700"/>
              <a:gd name="connsiteY0" fmla="*/ 0 h 735806"/>
              <a:gd name="connsiteX1" fmla="*/ 1536700 w 4330700"/>
              <a:gd name="connsiteY1" fmla="*/ 0 h 735806"/>
              <a:gd name="connsiteX2" fmla="*/ 1536700 w 4330700"/>
              <a:gd name="connsiteY2" fmla="*/ 387350 h 735806"/>
              <a:gd name="connsiteX3" fmla="*/ 2939256 w 4330700"/>
              <a:gd name="connsiteY3" fmla="*/ 397668 h 735806"/>
              <a:gd name="connsiteX4" fmla="*/ 2944019 w 4330700"/>
              <a:gd name="connsiteY4" fmla="*/ 735806 h 735806"/>
              <a:gd name="connsiteX5" fmla="*/ 4330700 w 4330700"/>
              <a:gd name="connsiteY5" fmla="*/ 735805 h 735806"/>
              <a:gd name="connsiteX0" fmla="*/ 0 w 4330700"/>
              <a:gd name="connsiteY0" fmla="*/ 0 h 735816"/>
              <a:gd name="connsiteX1" fmla="*/ 1536700 w 4330700"/>
              <a:gd name="connsiteY1" fmla="*/ 0 h 735816"/>
              <a:gd name="connsiteX2" fmla="*/ 1536700 w 4330700"/>
              <a:gd name="connsiteY2" fmla="*/ 387350 h 735816"/>
              <a:gd name="connsiteX3" fmla="*/ 2939256 w 4330700"/>
              <a:gd name="connsiteY3" fmla="*/ 397668 h 735816"/>
              <a:gd name="connsiteX4" fmla="*/ 2944019 w 4330700"/>
              <a:gd name="connsiteY4" fmla="*/ 735806 h 735816"/>
              <a:gd name="connsiteX5" fmla="*/ 4330700 w 4330700"/>
              <a:gd name="connsiteY5" fmla="*/ 735805 h 735816"/>
              <a:gd name="connsiteX0" fmla="*/ 0 w 4330700"/>
              <a:gd name="connsiteY0" fmla="*/ 0 h 737159"/>
              <a:gd name="connsiteX1" fmla="*/ 1536700 w 4330700"/>
              <a:gd name="connsiteY1" fmla="*/ 0 h 737159"/>
              <a:gd name="connsiteX2" fmla="*/ 1536700 w 4330700"/>
              <a:gd name="connsiteY2" fmla="*/ 387350 h 737159"/>
              <a:gd name="connsiteX3" fmla="*/ 2939256 w 4330700"/>
              <a:gd name="connsiteY3" fmla="*/ 397668 h 737159"/>
              <a:gd name="connsiteX4" fmla="*/ 2944019 w 4330700"/>
              <a:gd name="connsiteY4" fmla="*/ 735806 h 737159"/>
              <a:gd name="connsiteX5" fmla="*/ 4330700 w 4330700"/>
              <a:gd name="connsiteY5" fmla="*/ 735805 h 737159"/>
              <a:gd name="connsiteX0" fmla="*/ 0 w 4164012"/>
              <a:gd name="connsiteY0" fmla="*/ 0 h 739540"/>
              <a:gd name="connsiteX1" fmla="*/ 1370012 w 4164012"/>
              <a:gd name="connsiteY1" fmla="*/ 2381 h 739540"/>
              <a:gd name="connsiteX2" fmla="*/ 1370012 w 4164012"/>
              <a:gd name="connsiteY2" fmla="*/ 389731 h 739540"/>
              <a:gd name="connsiteX3" fmla="*/ 2772568 w 4164012"/>
              <a:gd name="connsiteY3" fmla="*/ 400049 h 739540"/>
              <a:gd name="connsiteX4" fmla="*/ 2777331 w 4164012"/>
              <a:gd name="connsiteY4" fmla="*/ 738187 h 739540"/>
              <a:gd name="connsiteX5" fmla="*/ 4164012 w 4164012"/>
              <a:gd name="connsiteY5" fmla="*/ 738186 h 739540"/>
              <a:gd name="connsiteX0" fmla="*/ 0 w 4164012"/>
              <a:gd name="connsiteY0" fmla="*/ 0 h 739540"/>
              <a:gd name="connsiteX1" fmla="*/ 1370012 w 4164012"/>
              <a:gd name="connsiteY1" fmla="*/ 2381 h 739540"/>
              <a:gd name="connsiteX2" fmla="*/ 1370012 w 4164012"/>
              <a:gd name="connsiteY2" fmla="*/ 389731 h 739540"/>
              <a:gd name="connsiteX3" fmla="*/ 2769393 w 4164012"/>
              <a:gd name="connsiteY3" fmla="*/ 390524 h 739540"/>
              <a:gd name="connsiteX4" fmla="*/ 2777331 w 4164012"/>
              <a:gd name="connsiteY4" fmla="*/ 738187 h 739540"/>
              <a:gd name="connsiteX5" fmla="*/ 4164012 w 4164012"/>
              <a:gd name="connsiteY5" fmla="*/ 738186 h 739540"/>
              <a:gd name="connsiteX0" fmla="*/ 0 w 4164012"/>
              <a:gd name="connsiteY0" fmla="*/ 0 h 739540"/>
              <a:gd name="connsiteX1" fmla="*/ 1370012 w 4164012"/>
              <a:gd name="connsiteY1" fmla="*/ 2381 h 739540"/>
              <a:gd name="connsiteX2" fmla="*/ 1370012 w 4164012"/>
              <a:gd name="connsiteY2" fmla="*/ 389731 h 739540"/>
              <a:gd name="connsiteX3" fmla="*/ 2769393 w 4164012"/>
              <a:gd name="connsiteY3" fmla="*/ 390524 h 739540"/>
              <a:gd name="connsiteX4" fmla="*/ 2777331 w 4164012"/>
              <a:gd name="connsiteY4" fmla="*/ 738187 h 739540"/>
              <a:gd name="connsiteX5" fmla="*/ 4164012 w 4164012"/>
              <a:gd name="connsiteY5" fmla="*/ 738186 h 739540"/>
              <a:gd name="connsiteX0" fmla="*/ 0 w 4167187"/>
              <a:gd name="connsiteY0" fmla="*/ 3969 h 737159"/>
              <a:gd name="connsiteX1" fmla="*/ 1373187 w 4167187"/>
              <a:gd name="connsiteY1" fmla="*/ 0 h 737159"/>
              <a:gd name="connsiteX2" fmla="*/ 1373187 w 4167187"/>
              <a:gd name="connsiteY2" fmla="*/ 387350 h 737159"/>
              <a:gd name="connsiteX3" fmla="*/ 2772568 w 4167187"/>
              <a:gd name="connsiteY3" fmla="*/ 388143 h 737159"/>
              <a:gd name="connsiteX4" fmla="*/ 2780506 w 4167187"/>
              <a:gd name="connsiteY4" fmla="*/ 735806 h 737159"/>
              <a:gd name="connsiteX5" fmla="*/ 4167187 w 4167187"/>
              <a:gd name="connsiteY5" fmla="*/ 735805 h 737159"/>
              <a:gd name="connsiteX0" fmla="*/ 0 w 4167187"/>
              <a:gd name="connsiteY0" fmla="*/ 3969 h 737159"/>
              <a:gd name="connsiteX1" fmla="*/ 1373187 w 4167187"/>
              <a:gd name="connsiteY1" fmla="*/ 0 h 737159"/>
              <a:gd name="connsiteX2" fmla="*/ 1373187 w 4167187"/>
              <a:gd name="connsiteY2" fmla="*/ 387350 h 737159"/>
              <a:gd name="connsiteX3" fmla="*/ 2772568 w 4167187"/>
              <a:gd name="connsiteY3" fmla="*/ 388143 h 737159"/>
              <a:gd name="connsiteX4" fmla="*/ 2780506 w 4167187"/>
              <a:gd name="connsiteY4" fmla="*/ 735806 h 737159"/>
              <a:gd name="connsiteX5" fmla="*/ 4167187 w 4167187"/>
              <a:gd name="connsiteY5" fmla="*/ 735805 h 737159"/>
              <a:gd name="connsiteX0" fmla="*/ 0 w 4167187"/>
              <a:gd name="connsiteY0" fmla="*/ 3969 h 737159"/>
              <a:gd name="connsiteX1" fmla="*/ 1373187 w 4167187"/>
              <a:gd name="connsiteY1" fmla="*/ 0 h 737159"/>
              <a:gd name="connsiteX2" fmla="*/ 1373187 w 4167187"/>
              <a:gd name="connsiteY2" fmla="*/ 387350 h 737159"/>
              <a:gd name="connsiteX3" fmla="*/ 2772568 w 4167187"/>
              <a:gd name="connsiteY3" fmla="*/ 388143 h 737159"/>
              <a:gd name="connsiteX4" fmla="*/ 2770981 w 4167187"/>
              <a:gd name="connsiteY4" fmla="*/ 735806 h 737159"/>
              <a:gd name="connsiteX5" fmla="*/ 4167187 w 4167187"/>
              <a:gd name="connsiteY5" fmla="*/ 735805 h 737159"/>
              <a:gd name="connsiteX0" fmla="*/ 0 w 4167187"/>
              <a:gd name="connsiteY0" fmla="*/ 3969 h 737159"/>
              <a:gd name="connsiteX1" fmla="*/ 1373187 w 4167187"/>
              <a:gd name="connsiteY1" fmla="*/ 0 h 737159"/>
              <a:gd name="connsiteX2" fmla="*/ 1373187 w 4167187"/>
              <a:gd name="connsiteY2" fmla="*/ 387350 h 737159"/>
              <a:gd name="connsiteX3" fmla="*/ 2772568 w 4167187"/>
              <a:gd name="connsiteY3" fmla="*/ 388143 h 737159"/>
              <a:gd name="connsiteX4" fmla="*/ 2770981 w 4167187"/>
              <a:gd name="connsiteY4" fmla="*/ 735806 h 737159"/>
              <a:gd name="connsiteX5" fmla="*/ 4167187 w 4167187"/>
              <a:gd name="connsiteY5" fmla="*/ 735805 h 737159"/>
              <a:gd name="connsiteX0" fmla="*/ 0 w 4167187"/>
              <a:gd name="connsiteY0" fmla="*/ 3969 h 737159"/>
              <a:gd name="connsiteX1" fmla="*/ 1373187 w 4167187"/>
              <a:gd name="connsiteY1" fmla="*/ 0 h 737159"/>
              <a:gd name="connsiteX2" fmla="*/ 1373187 w 4167187"/>
              <a:gd name="connsiteY2" fmla="*/ 387350 h 737159"/>
              <a:gd name="connsiteX3" fmla="*/ 2772568 w 4167187"/>
              <a:gd name="connsiteY3" fmla="*/ 388143 h 737159"/>
              <a:gd name="connsiteX4" fmla="*/ 2770981 w 4167187"/>
              <a:gd name="connsiteY4" fmla="*/ 735806 h 737159"/>
              <a:gd name="connsiteX5" fmla="*/ 4167187 w 4167187"/>
              <a:gd name="connsiteY5" fmla="*/ 735805 h 737159"/>
              <a:gd name="connsiteX0" fmla="*/ 0 w 4167187"/>
              <a:gd name="connsiteY0" fmla="*/ 3969 h 735818"/>
              <a:gd name="connsiteX1" fmla="*/ 1373187 w 4167187"/>
              <a:gd name="connsiteY1" fmla="*/ 0 h 735818"/>
              <a:gd name="connsiteX2" fmla="*/ 1373187 w 4167187"/>
              <a:gd name="connsiteY2" fmla="*/ 387350 h 735818"/>
              <a:gd name="connsiteX3" fmla="*/ 2772568 w 4167187"/>
              <a:gd name="connsiteY3" fmla="*/ 388143 h 735818"/>
              <a:gd name="connsiteX4" fmla="*/ 2770981 w 4167187"/>
              <a:gd name="connsiteY4" fmla="*/ 735806 h 735818"/>
              <a:gd name="connsiteX5" fmla="*/ 4167187 w 4167187"/>
              <a:gd name="connsiteY5" fmla="*/ 735805 h 73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67187" h="735818">
                <a:moveTo>
                  <a:pt x="0" y="3969"/>
                </a:moveTo>
                <a:lnTo>
                  <a:pt x="1373187" y="0"/>
                </a:lnTo>
                <a:lnTo>
                  <a:pt x="1373187" y="387350"/>
                </a:lnTo>
                <a:cubicBezTo>
                  <a:pt x="1481931" y="390789"/>
                  <a:pt x="2607468" y="384968"/>
                  <a:pt x="2772568" y="388143"/>
                </a:cubicBezTo>
                <a:cubicBezTo>
                  <a:pt x="2771773" y="482335"/>
                  <a:pt x="2772039" y="693208"/>
                  <a:pt x="2770981" y="735806"/>
                </a:cubicBezTo>
                <a:cubicBezTo>
                  <a:pt x="3008048" y="732367"/>
                  <a:pt x="3611826" y="736068"/>
                  <a:pt x="4167187" y="735805"/>
                </a:cubicBezTo>
              </a:path>
            </a:pathLst>
          </a:custGeom>
          <a:noFill/>
          <a:ln w="44450" cap="rnd">
            <a:gradFill flip="none" rotWithShape="1">
              <a:gsLst>
                <a:gs pos="0">
                  <a:srgbClr val="E5262B"/>
                </a:gs>
                <a:gs pos="74000">
                  <a:srgbClr val="50B052"/>
                </a:gs>
                <a:gs pos="42000">
                  <a:srgbClr val="F8A924"/>
                </a:gs>
                <a:gs pos="100000">
                  <a:srgbClr val="179FDA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52" name="Picture 6" descr="C:\Users\P70_SkosarevaOA\Downloads\- (25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590" y="2529916"/>
            <a:ext cx="427778" cy="42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7" descr="C:\Users\P70_SkosarevaOA\Downloads\- (24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836" y="2401099"/>
            <a:ext cx="541169" cy="54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9" descr="C:\Users\P70_SkosarevaOA\Downloads\home (1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724" y="2498334"/>
            <a:ext cx="437585" cy="43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6240770" y="2942268"/>
            <a:ext cx="1259143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 индивидуальных частных домах</a:t>
            </a:r>
          </a:p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31,0%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318920" y="2942268"/>
            <a:ext cx="1259143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 отдельных квартирах</a:t>
            </a:r>
          </a:p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68,8%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337908" y="2942268"/>
            <a:ext cx="1259143" cy="398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Прочее</a:t>
            </a:r>
          </a:p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0,2%</a:t>
            </a:r>
          </a:p>
        </p:txBody>
      </p:sp>
      <p:pic>
        <p:nvPicPr>
          <p:cNvPr id="60" name="Picture 10" descr="C:\Users\P70_SkosarevaOA\Downloads\png - 2023-01-18T134931.40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592" y="3791902"/>
            <a:ext cx="269983" cy="26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2" descr="C:\Users\P70_SkosarevaOA\Downloads\- (27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611" y="3193737"/>
            <a:ext cx="289993" cy="28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2" name="Группа 61"/>
          <p:cNvGrpSpPr/>
          <p:nvPr/>
        </p:nvGrpSpPr>
        <p:grpSpPr>
          <a:xfrm>
            <a:off x="3887013" y="3463930"/>
            <a:ext cx="395198" cy="327972"/>
            <a:chOff x="1860948" y="3649809"/>
            <a:chExt cx="2318940" cy="1924475"/>
          </a:xfrm>
        </p:grpSpPr>
        <p:pic>
          <p:nvPicPr>
            <p:cNvPr id="63" name="Picture 11" descr="C:\Users\P70_SkosarevaOA\Downloads\png - 2023-01-18T134834.986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159"/>
            <a:stretch/>
          </p:blipFill>
          <p:spPr bwMode="auto">
            <a:xfrm>
              <a:off x="1860948" y="3861945"/>
              <a:ext cx="2318940" cy="1712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Полилиния 63"/>
            <p:cNvSpPr/>
            <p:nvPr/>
          </p:nvSpPr>
          <p:spPr>
            <a:xfrm>
              <a:off x="2060044" y="3649809"/>
              <a:ext cx="1522016" cy="401829"/>
            </a:xfrm>
            <a:custGeom>
              <a:avLst/>
              <a:gdLst>
                <a:gd name="connsiteX0" fmla="*/ 397406 w 1522016"/>
                <a:gd name="connsiteY0" fmla="*/ 1441 h 401829"/>
                <a:gd name="connsiteX1" fmla="*/ 10056 w 1522016"/>
                <a:gd name="connsiteY1" fmla="*/ 83991 h 401829"/>
                <a:gd name="connsiteX2" fmla="*/ 130706 w 1522016"/>
                <a:gd name="connsiteY2" fmla="*/ 261791 h 401829"/>
                <a:gd name="connsiteX3" fmla="*/ 314856 w 1522016"/>
                <a:gd name="connsiteY3" fmla="*/ 261791 h 401829"/>
                <a:gd name="connsiteX4" fmla="*/ 416456 w 1522016"/>
                <a:gd name="connsiteY4" fmla="*/ 236391 h 401829"/>
                <a:gd name="connsiteX5" fmla="*/ 594256 w 1522016"/>
                <a:gd name="connsiteY5" fmla="*/ 223691 h 401829"/>
                <a:gd name="connsiteX6" fmla="*/ 714906 w 1522016"/>
                <a:gd name="connsiteY6" fmla="*/ 280841 h 401829"/>
                <a:gd name="connsiteX7" fmla="*/ 753006 w 1522016"/>
                <a:gd name="connsiteY7" fmla="*/ 395141 h 401829"/>
                <a:gd name="connsiteX8" fmla="*/ 892706 w 1522016"/>
                <a:gd name="connsiteY8" fmla="*/ 376091 h 401829"/>
                <a:gd name="connsiteX9" fmla="*/ 1159406 w 1522016"/>
                <a:gd name="connsiteY9" fmla="*/ 274491 h 401829"/>
                <a:gd name="connsiteX10" fmla="*/ 1343556 w 1522016"/>
                <a:gd name="connsiteY10" fmla="*/ 268141 h 401829"/>
                <a:gd name="connsiteX11" fmla="*/ 1438806 w 1522016"/>
                <a:gd name="connsiteY11" fmla="*/ 274491 h 401829"/>
                <a:gd name="connsiteX12" fmla="*/ 1515006 w 1522016"/>
                <a:gd name="connsiteY12" fmla="*/ 191941 h 401829"/>
                <a:gd name="connsiteX13" fmla="*/ 1254656 w 1522016"/>
                <a:gd name="connsiteY13" fmla="*/ 96691 h 401829"/>
                <a:gd name="connsiteX14" fmla="*/ 683156 w 1522016"/>
                <a:gd name="connsiteY14" fmla="*/ 147491 h 401829"/>
                <a:gd name="connsiteX15" fmla="*/ 397406 w 1522016"/>
                <a:gd name="connsiteY15" fmla="*/ 1441 h 40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22016" h="401829">
                  <a:moveTo>
                    <a:pt x="397406" y="1441"/>
                  </a:moveTo>
                  <a:cubicBezTo>
                    <a:pt x="285223" y="-9142"/>
                    <a:pt x="54506" y="40599"/>
                    <a:pt x="10056" y="83991"/>
                  </a:cubicBezTo>
                  <a:cubicBezTo>
                    <a:pt x="-34394" y="127383"/>
                    <a:pt x="79906" y="232158"/>
                    <a:pt x="130706" y="261791"/>
                  </a:cubicBezTo>
                  <a:cubicBezTo>
                    <a:pt x="181506" y="291424"/>
                    <a:pt x="267231" y="266024"/>
                    <a:pt x="314856" y="261791"/>
                  </a:cubicBezTo>
                  <a:cubicBezTo>
                    <a:pt x="362481" y="257558"/>
                    <a:pt x="369889" y="242741"/>
                    <a:pt x="416456" y="236391"/>
                  </a:cubicBezTo>
                  <a:cubicBezTo>
                    <a:pt x="463023" y="230041"/>
                    <a:pt x="544514" y="216283"/>
                    <a:pt x="594256" y="223691"/>
                  </a:cubicBezTo>
                  <a:cubicBezTo>
                    <a:pt x="643998" y="231099"/>
                    <a:pt x="688448" y="252266"/>
                    <a:pt x="714906" y="280841"/>
                  </a:cubicBezTo>
                  <a:cubicBezTo>
                    <a:pt x="741364" y="309416"/>
                    <a:pt x="723373" y="379266"/>
                    <a:pt x="753006" y="395141"/>
                  </a:cubicBezTo>
                  <a:cubicBezTo>
                    <a:pt x="782639" y="411016"/>
                    <a:pt x="824973" y="396199"/>
                    <a:pt x="892706" y="376091"/>
                  </a:cubicBezTo>
                  <a:cubicBezTo>
                    <a:pt x="960439" y="355983"/>
                    <a:pt x="1084264" y="292483"/>
                    <a:pt x="1159406" y="274491"/>
                  </a:cubicBezTo>
                  <a:cubicBezTo>
                    <a:pt x="1234548" y="256499"/>
                    <a:pt x="1296989" y="268141"/>
                    <a:pt x="1343556" y="268141"/>
                  </a:cubicBezTo>
                  <a:cubicBezTo>
                    <a:pt x="1390123" y="268141"/>
                    <a:pt x="1410231" y="287191"/>
                    <a:pt x="1438806" y="274491"/>
                  </a:cubicBezTo>
                  <a:cubicBezTo>
                    <a:pt x="1467381" y="261791"/>
                    <a:pt x="1545698" y="221574"/>
                    <a:pt x="1515006" y="191941"/>
                  </a:cubicBezTo>
                  <a:cubicBezTo>
                    <a:pt x="1484314" y="162308"/>
                    <a:pt x="1393298" y="104099"/>
                    <a:pt x="1254656" y="96691"/>
                  </a:cubicBezTo>
                  <a:cubicBezTo>
                    <a:pt x="1116014" y="89283"/>
                    <a:pt x="828148" y="163366"/>
                    <a:pt x="683156" y="147491"/>
                  </a:cubicBezTo>
                  <a:cubicBezTo>
                    <a:pt x="538164" y="131616"/>
                    <a:pt x="509589" y="12024"/>
                    <a:pt x="397406" y="14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833656" y="3092499"/>
            <a:ext cx="11288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25,4% 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старше трудоспособного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942154" y="3553048"/>
            <a:ext cx="1015148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53,7% 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трудоспособного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09409" y="3671482"/>
            <a:ext cx="11417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20,9% 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моложе трудоспособного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826447" y="5095368"/>
            <a:ext cx="1513601" cy="335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Русские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826446" y="5764905"/>
            <a:ext cx="1082211" cy="30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Узбеки 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826446" y="6418235"/>
            <a:ext cx="1082211" cy="30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Эстонцы 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P70_SkosarevaOA\Downloads\png - 2023-01-18T141637.83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868" y="6287299"/>
            <a:ext cx="543488" cy="54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P70_SkosarevaOA\Downloads\png - 2023-01-18T141529.0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660" y="5634202"/>
            <a:ext cx="543023" cy="54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P70_SkosarevaOA\Downloads\png - 2023-01-18T141508.10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868" y="4978178"/>
            <a:ext cx="545950" cy="54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Овал 90"/>
          <p:cNvSpPr/>
          <p:nvPr/>
        </p:nvSpPr>
        <p:spPr>
          <a:xfrm>
            <a:off x="5076805" y="1809102"/>
            <a:ext cx="141960" cy="141960"/>
          </a:xfrm>
          <a:prstGeom prst="ellipse">
            <a:avLst/>
          </a:prstGeom>
          <a:solidFill>
            <a:srgbClr val="94BCE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3" name="Равнобедренный треугольник 92"/>
          <p:cNvSpPr/>
          <p:nvPr/>
        </p:nvSpPr>
        <p:spPr>
          <a:xfrm flipV="1">
            <a:off x="4974777" y="1979115"/>
            <a:ext cx="357082" cy="350880"/>
          </a:xfrm>
          <a:prstGeom prst="triangle">
            <a:avLst/>
          </a:prstGeom>
          <a:solidFill>
            <a:srgbClr val="94BCE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97" name="Овал 96"/>
          <p:cNvSpPr/>
          <p:nvPr/>
        </p:nvSpPr>
        <p:spPr>
          <a:xfrm>
            <a:off x="5359956" y="1809102"/>
            <a:ext cx="141960" cy="141960"/>
          </a:xfrm>
          <a:prstGeom prst="ellipse">
            <a:avLst/>
          </a:prstGeom>
          <a:solidFill>
            <a:srgbClr val="E8C5C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8" name="Равнобедренный треугольник 97"/>
          <p:cNvSpPr/>
          <p:nvPr/>
        </p:nvSpPr>
        <p:spPr>
          <a:xfrm>
            <a:off x="5254632" y="1979115"/>
            <a:ext cx="354203" cy="350880"/>
          </a:xfrm>
          <a:prstGeom prst="triangle">
            <a:avLst/>
          </a:prstGeom>
          <a:solidFill>
            <a:srgbClr val="E8C5C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00" name="Овал 99"/>
          <p:cNvSpPr/>
          <p:nvPr/>
        </p:nvSpPr>
        <p:spPr>
          <a:xfrm>
            <a:off x="4345069" y="1809102"/>
            <a:ext cx="141960" cy="141960"/>
          </a:xfrm>
          <a:prstGeom prst="ellipse">
            <a:avLst/>
          </a:prstGeom>
          <a:solidFill>
            <a:srgbClr val="94BCE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1" name="Равнобедренный треугольник 100"/>
          <p:cNvSpPr/>
          <p:nvPr/>
        </p:nvSpPr>
        <p:spPr>
          <a:xfrm flipV="1">
            <a:off x="4243041" y="1979115"/>
            <a:ext cx="357082" cy="350880"/>
          </a:xfrm>
          <a:prstGeom prst="triangle">
            <a:avLst/>
          </a:prstGeom>
          <a:solidFill>
            <a:srgbClr val="94BCE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03" name="Овал 102"/>
          <p:cNvSpPr/>
          <p:nvPr/>
        </p:nvSpPr>
        <p:spPr>
          <a:xfrm>
            <a:off x="4628220" y="1809102"/>
            <a:ext cx="141960" cy="141960"/>
          </a:xfrm>
          <a:prstGeom prst="ellipse">
            <a:avLst/>
          </a:prstGeom>
          <a:solidFill>
            <a:srgbClr val="E8C5C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4" name="Равнобедренный треугольник 103"/>
          <p:cNvSpPr/>
          <p:nvPr/>
        </p:nvSpPr>
        <p:spPr>
          <a:xfrm>
            <a:off x="4522895" y="1979115"/>
            <a:ext cx="354203" cy="350880"/>
          </a:xfrm>
          <a:prstGeom prst="triangle">
            <a:avLst/>
          </a:prstGeom>
          <a:solidFill>
            <a:srgbClr val="E8C5C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06" name="Овал 105"/>
          <p:cNvSpPr/>
          <p:nvPr/>
        </p:nvSpPr>
        <p:spPr>
          <a:xfrm>
            <a:off x="3641372" y="1809102"/>
            <a:ext cx="141960" cy="141960"/>
          </a:xfrm>
          <a:prstGeom prst="ellipse">
            <a:avLst/>
          </a:prstGeom>
          <a:solidFill>
            <a:srgbClr val="94BCE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7" name="Равнобедренный треугольник 106"/>
          <p:cNvSpPr/>
          <p:nvPr/>
        </p:nvSpPr>
        <p:spPr>
          <a:xfrm flipV="1">
            <a:off x="3539344" y="1979115"/>
            <a:ext cx="357082" cy="350880"/>
          </a:xfrm>
          <a:prstGeom prst="triangle">
            <a:avLst/>
          </a:prstGeom>
          <a:solidFill>
            <a:srgbClr val="94BCE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09" name="Овал 108"/>
          <p:cNvSpPr/>
          <p:nvPr/>
        </p:nvSpPr>
        <p:spPr>
          <a:xfrm>
            <a:off x="3924523" y="1809102"/>
            <a:ext cx="141960" cy="141960"/>
          </a:xfrm>
          <a:prstGeom prst="ellipse">
            <a:avLst/>
          </a:prstGeom>
          <a:solidFill>
            <a:srgbClr val="E8C5C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10" name="Равнобедренный треугольник 109"/>
          <p:cNvSpPr/>
          <p:nvPr/>
        </p:nvSpPr>
        <p:spPr>
          <a:xfrm>
            <a:off x="3819199" y="1979115"/>
            <a:ext cx="354203" cy="350880"/>
          </a:xfrm>
          <a:prstGeom prst="triangle">
            <a:avLst/>
          </a:prstGeom>
          <a:solidFill>
            <a:srgbClr val="E8C5C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12" name="Овал 111"/>
          <p:cNvSpPr/>
          <p:nvPr/>
        </p:nvSpPr>
        <p:spPr>
          <a:xfrm>
            <a:off x="2936117" y="1809102"/>
            <a:ext cx="141960" cy="141960"/>
          </a:xfrm>
          <a:prstGeom prst="ellipse">
            <a:avLst/>
          </a:prstGeom>
          <a:solidFill>
            <a:srgbClr val="94BCE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13" name="Равнобедренный треугольник 112"/>
          <p:cNvSpPr/>
          <p:nvPr/>
        </p:nvSpPr>
        <p:spPr>
          <a:xfrm flipV="1">
            <a:off x="2834090" y="1979115"/>
            <a:ext cx="357082" cy="350880"/>
          </a:xfrm>
          <a:prstGeom prst="triangle">
            <a:avLst/>
          </a:prstGeom>
          <a:solidFill>
            <a:srgbClr val="94BCE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14" name="TextBox 113"/>
          <p:cNvSpPr txBox="1"/>
          <p:nvPr/>
        </p:nvSpPr>
        <p:spPr>
          <a:xfrm>
            <a:off x="2751533" y="1948447"/>
            <a:ext cx="499182" cy="21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48</a:t>
            </a:r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,2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787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Овал 114"/>
          <p:cNvSpPr/>
          <p:nvPr/>
        </p:nvSpPr>
        <p:spPr>
          <a:xfrm>
            <a:off x="3219268" y="1809102"/>
            <a:ext cx="141960" cy="141960"/>
          </a:xfrm>
          <a:prstGeom prst="ellipse">
            <a:avLst/>
          </a:prstGeom>
          <a:solidFill>
            <a:srgbClr val="E8C5C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16" name="Равнобедренный треугольник 115"/>
          <p:cNvSpPr/>
          <p:nvPr/>
        </p:nvSpPr>
        <p:spPr>
          <a:xfrm>
            <a:off x="3113944" y="1979115"/>
            <a:ext cx="354203" cy="350880"/>
          </a:xfrm>
          <a:prstGeom prst="triangle">
            <a:avLst/>
          </a:prstGeom>
          <a:solidFill>
            <a:srgbClr val="E8C5C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17" name="TextBox 116"/>
          <p:cNvSpPr txBox="1"/>
          <p:nvPr/>
        </p:nvSpPr>
        <p:spPr>
          <a:xfrm>
            <a:off x="3044110" y="2164434"/>
            <a:ext cx="499182" cy="21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51,8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454974" y="1948447"/>
            <a:ext cx="499182" cy="21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48</a:t>
            </a:r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,2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787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747552" y="2164434"/>
            <a:ext cx="499182" cy="21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51,8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159781" y="1948447"/>
            <a:ext cx="499182" cy="21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48</a:t>
            </a:r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,1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787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452358" y="2164434"/>
            <a:ext cx="499182" cy="21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51,9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22" name="Равнобедренный треугольник 121"/>
          <p:cNvSpPr/>
          <p:nvPr/>
        </p:nvSpPr>
        <p:spPr>
          <a:xfrm>
            <a:off x="5255334" y="1979115"/>
            <a:ext cx="354203" cy="350880"/>
          </a:xfrm>
          <a:prstGeom prst="triangle">
            <a:avLst/>
          </a:prstGeom>
          <a:solidFill>
            <a:srgbClr val="E8C5C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23" name="TextBox 122"/>
          <p:cNvSpPr txBox="1"/>
          <p:nvPr/>
        </p:nvSpPr>
        <p:spPr>
          <a:xfrm>
            <a:off x="4892220" y="1948447"/>
            <a:ext cx="499182" cy="21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48</a:t>
            </a:r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,6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787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5184797" y="2164434"/>
            <a:ext cx="499182" cy="21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51,4</a:t>
            </a:r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74859" y="5732618"/>
            <a:ext cx="439544" cy="3351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190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60896" y="5078058"/>
            <a:ext cx="652743" cy="3351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16 307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96164" y="6404493"/>
            <a:ext cx="439544" cy="3351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120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006114365"/>
              </p:ext>
            </p:extLst>
          </p:nvPr>
        </p:nvGraphicFramePr>
        <p:xfrm>
          <a:off x="6579927" y="3630649"/>
          <a:ext cx="3505455" cy="2957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126" name="TextBox 125"/>
          <p:cNvSpPr txBox="1"/>
          <p:nvPr/>
        </p:nvSpPr>
        <p:spPr>
          <a:xfrm>
            <a:off x="6852334" y="4230349"/>
            <a:ext cx="8907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Среднее общее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610588" y="4038639"/>
            <a:ext cx="890794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Не имеют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7449978" y="6177225"/>
            <a:ext cx="890794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Высшее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6640940" y="5729841"/>
            <a:ext cx="890794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Основное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8237006" y="6450652"/>
            <a:ext cx="13673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rgbClr val="E5262B"/>
                </a:solidFill>
                <a:latin typeface="Arial" pitchFamily="34" charset="0"/>
                <a:cs typeface="Arial" pitchFamily="34" charset="0"/>
              </a:rPr>
              <a:t>Профессиональное</a:t>
            </a:r>
          </a:p>
          <a:p>
            <a:pPr algn="ctr"/>
            <a:r>
              <a:rPr lang="ru-RU" sz="1200" b="1" dirty="0">
                <a:solidFill>
                  <a:srgbClr val="E5262B"/>
                </a:solidFill>
                <a:latin typeface="Arial" pitchFamily="34" charset="0"/>
                <a:cs typeface="Arial" pitchFamily="34" charset="0"/>
              </a:rPr>
              <a:t>55,6%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5743451" y="5124217"/>
            <a:ext cx="11864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rgbClr val="E5262B"/>
                </a:solidFill>
                <a:latin typeface="Arial" pitchFamily="34" charset="0"/>
                <a:cs typeface="Arial" pitchFamily="34" charset="0"/>
              </a:rPr>
              <a:t>Общее</a:t>
            </a:r>
          </a:p>
          <a:p>
            <a:pPr algn="ctr"/>
            <a:r>
              <a:rPr lang="ru-RU" sz="1200" b="1" dirty="0">
                <a:solidFill>
                  <a:srgbClr val="E5262B"/>
                </a:solidFill>
                <a:latin typeface="Arial" pitchFamily="34" charset="0"/>
                <a:cs typeface="Arial" pitchFamily="34" charset="0"/>
              </a:rPr>
              <a:t>44,2%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7958362" y="6177225"/>
            <a:ext cx="1093604" cy="273427"/>
          </a:xfrm>
          <a:prstGeom prst="line">
            <a:avLst/>
          </a:prstGeom>
          <a:ln w="25400">
            <a:gradFill>
              <a:gsLst>
                <a:gs pos="0">
                  <a:srgbClr val="F8A924"/>
                </a:gs>
                <a:gs pos="100000">
                  <a:srgbClr val="E8C5C4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>
            <a:off x="8970506" y="5424247"/>
            <a:ext cx="81460" cy="1026405"/>
          </a:xfrm>
          <a:prstGeom prst="line">
            <a:avLst/>
          </a:prstGeom>
          <a:ln w="25400">
            <a:gradFill>
              <a:gsLst>
                <a:gs pos="0">
                  <a:srgbClr val="E5262B"/>
                </a:gs>
                <a:gs pos="100000">
                  <a:srgbClr val="E8C5C4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flipH="1" flipV="1">
            <a:off x="6575853" y="5274233"/>
            <a:ext cx="844156" cy="547925"/>
          </a:xfrm>
          <a:prstGeom prst="line">
            <a:avLst/>
          </a:prstGeom>
          <a:ln w="25400">
            <a:gradFill>
              <a:gsLst>
                <a:gs pos="0">
                  <a:srgbClr val="50B052"/>
                </a:gs>
                <a:gs pos="100000">
                  <a:srgbClr val="E8C5C4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 flipH="1">
            <a:off x="6575851" y="4652415"/>
            <a:ext cx="955882" cy="621817"/>
          </a:xfrm>
          <a:prstGeom prst="line">
            <a:avLst/>
          </a:prstGeom>
          <a:ln w="25400">
            <a:gradFill>
              <a:gsLst>
                <a:gs pos="0">
                  <a:srgbClr val="179FDA"/>
                </a:gs>
                <a:gs pos="100000">
                  <a:srgbClr val="E8C5C4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6649156" y="1478695"/>
            <a:ext cx="1428596" cy="304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05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Первомайское </a:t>
            </a:r>
            <a:r>
              <a:rPr lang="ru-RU" sz="1050" b="1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с.п</a:t>
            </a:r>
            <a:r>
              <a:rPr lang="ru-RU" sz="105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49156" y="2026948"/>
            <a:ext cx="1297150" cy="304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050" b="1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Сергеевское</a:t>
            </a:r>
            <a:r>
              <a:rPr lang="ru-RU" sz="105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b="1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с.п</a:t>
            </a:r>
            <a:r>
              <a:rPr lang="ru-RU" sz="105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639162" y="1721027"/>
            <a:ext cx="2183668" cy="0"/>
          </a:xfrm>
          <a:prstGeom prst="line">
            <a:avLst/>
          </a:prstGeom>
          <a:ln w="15875">
            <a:gradFill flip="none" rotWithShape="1">
              <a:gsLst>
                <a:gs pos="33000">
                  <a:srgbClr val="F8A924"/>
                </a:gs>
                <a:gs pos="0">
                  <a:srgbClr val="E5262B"/>
                </a:gs>
                <a:gs pos="74000">
                  <a:srgbClr val="50B052"/>
                </a:gs>
                <a:gs pos="100000">
                  <a:srgbClr val="179FDA"/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6639162" y="1998122"/>
            <a:ext cx="2183668" cy="0"/>
          </a:xfrm>
          <a:prstGeom prst="line">
            <a:avLst/>
          </a:prstGeom>
          <a:ln w="15875">
            <a:gradFill flip="none" rotWithShape="1">
              <a:gsLst>
                <a:gs pos="33000">
                  <a:srgbClr val="F8A924"/>
                </a:gs>
                <a:gs pos="0">
                  <a:srgbClr val="E5262B"/>
                </a:gs>
                <a:gs pos="74000">
                  <a:srgbClr val="50B052"/>
                </a:gs>
                <a:gs pos="100000">
                  <a:srgbClr val="179FDA"/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6649157" y="2303898"/>
            <a:ext cx="2173673" cy="0"/>
          </a:xfrm>
          <a:prstGeom prst="line">
            <a:avLst/>
          </a:prstGeom>
          <a:ln w="15875">
            <a:gradFill flip="none" rotWithShape="1">
              <a:gsLst>
                <a:gs pos="33000">
                  <a:srgbClr val="F8A924"/>
                </a:gs>
                <a:gs pos="0">
                  <a:srgbClr val="E5262B"/>
                </a:gs>
                <a:gs pos="74000">
                  <a:srgbClr val="50B052"/>
                </a:gs>
                <a:gs pos="100000">
                  <a:srgbClr val="179FDA"/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3656688" y="5422933"/>
            <a:ext cx="1639938" cy="0"/>
          </a:xfrm>
          <a:prstGeom prst="line">
            <a:avLst/>
          </a:prstGeom>
          <a:ln w="15875">
            <a:gradFill flip="none" rotWithShape="1">
              <a:gsLst>
                <a:gs pos="33000">
                  <a:srgbClr val="F8A924"/>
                </a:gs>
                <a:gs pos="0">
                  <a:srgbClr val="E5262B"/>
                </a:gs>
                <a:gs pos="74000">
                  <a:srgbClr val="50B052"/>
                </a:gs>
                <a:gs pos="100000">
                  <a:srgbClr val="179FDA"/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3656688" y="6078807"/>
            <a:ext cx="1639938" cy="0"/>
          </a:xfrm>
          <a:prstGeom prst="line">
            <a:avLst/>
          </a:prstGeom>
          <a:ln w="15875">
            <a:gradFill flip="none" rotWithShape="1">
              <a:gsLst>
                <a:gs pos="33000">
                  <a:srgbClr val="F8A924"/>
                </a:gs>
                <a:gs pos="0">
                  <a:srgbClr val="E5262B"/>
                </a:gs>
                <a:gs pos="74000">
                  <a:srgbClr val="50B052"/>
                </a:gs>
                <a:gs pos="100000">
                  <a:srgbClr val="179FDA"/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3656688" y="6750682"/>
            <a:ext cx="1639938" cy="0"/>
          </a:xfrm>
          <a:prstGeom prst="line">
            <a:avLst/>
          </a:prstGeom>
          <a:ln w="15875">
            <a:gradFill flip="none" rotWithShape="1">
              <a:gsLst>
                <a:gs pos="33000">
                  <a:srgbClr val="F8A924"/>
                </a:gs>
                <a:gs pos="0">
                  <a:srgbClr val="E5262B"/>
                </a:gs>
                <a:gs pos="74000">
                  <a:srgbClr val="50B052"/>
                </a:gs>
                <a:gs pos="100000">
                  <a:srgbClr val="179FDA"/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6870340" y="709631"/>
            <a:ext cx="237468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7618"/>
            <a:r>
              <a:rPr lang="ru-RU" sz="150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6 сельских поселений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7244290" y="3585482"/>
            <a:ext cx="1520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7618" algn="ctr"/>
            <a:r>
              <a:rPr lang="ru-RU" sz="150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Образование</a:t>
            </a:r>
          </a:p>
          <a:p>
            <a:pPr marL="67618" algn="ctr"/>
            <a:r>
              <a:rPr lang="ru-RU" sz="90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в возрасте от 15 лет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2608551" y="4344298"/>
            <a:ext cx="3544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7618" algn="ctr"/>
            <a:r>
              <a:rPr lang="ru-RU" sz="135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Наиболее многочисленные </a:t>
            </a:r>
          </a:p>
          <a:p>
            <a:pPr marL="67618" algn="ctr"/>
            <a:r>
              <a:rPr lang="ru-RU" sz="135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национальности по данным ВПН-2020</a:t>
            </a:r>
          </a:p>
          <a:p>
            <a:pPr marL="67618" algn="ctr"/>
            <a:r>
              <a:rPr lang="ru-RU" sz="90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(человек)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3628443" y="2965965"/>
            <a:ext cx="130548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7618"/>
            <a:r>
              <a:rPr lang="ru-RU" sz="150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В возрасте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479267" y="1039158"/>
            <a:ext cx="25080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7618" algn="ctr"/>
            <a:r>
              <a:rPr lang="ru-RU" sz="105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Топ-3 по численности населения </a:t>
            </a:r>
          </a:p>
          <a:p>
            <a:pPr marL="67618" algn="ctr"/>
            <a:r>
              <a:rPr lang="ru-RU" sz="105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по данным ВПН-2020</a:t>
            </a:r>
          </a:p>
          <a:p>
            <a:pPr marL="67618" algn="ctr"/>
            <a:r>
              <a:rPr lang="ru-RU" sz="90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(человек)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628220" y="0"/>
            <a:ext cx="30889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7618"/>
            <a:r>
              <a:rPr lang="ru-RU" sz="2100" b="1" dirty="0">
                <a:gradFill>
                  <a:gsLst>
                    <a:gs pos="0">
                      <a:srgbClr val="E5262B"/>
                    </a:gs>
                    <a:gs pos="42000">
                      <a:srgbClr val="F8A924"/>
                    </a:gs>
                    <a:gs pos="74000">
                      <a:srgbClr val="50B052"/>
                    </a:gs>
                    <a:gs pos="100000">
                      <a:srgbClr val="179FDA"/>
                    </a:gs>
                  </a:gsLst>
                  <a:lin ang="0" scaled="0"/>
                </a:gradFill>
                <a:latin typeface="Arial"/>
                <a:ea typeface="Calibri"/>
                <a:cs typeface="Times New Roman"/>
              </a:rPr>
              <a:t>Первомайский район</a:t>
            </a:r>
          </a:p>
        </p:txBody>
      </p:sp>
      <p:pic>
        <p:nvPicPr>
          <p:cNvPr id="105" name="Рисунок 104" descr="шапка"/>
          <p:cNvPicPr/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2" r="70683" b="-9982"/>
          <a:stretch/>
        </p:blipFill>
        <p:spPr bwMode="auto">
          <a:xfrm>
            <a:off x="4908074" y="2412414"/>
            <a:ext cx="774458" cy="54658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311005" y="2444369"/>
            <a:ext cx="5886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текущий </a:t>
            </a:r>
          </a:p>
          <a:p>
            <a:pPr algn="ctr"/>
            <a:r>
              <a:rPr lang="ru-RU" sz="6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учет 2021</a:t>
            </a:r>
            <a:endParaRPr lang="ru-RU" sz="675" dirty="0"/>
          </a:p>
        </p:txBody>
      </p:sp>
      <p:pic>
        <p:nvPicPr>
          <p:cNvPr id="2054" name="Picture 6" descr="Category:Russian Census 2002 — Wikimedia Commons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080" y="2457061"/>
            <a:ext cx="373092" cy="36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ject 5">
            <a:extLst>
              <a:ext uri="{FF2B5EF4-FFF2-40B4-BE49-F238E27FC236}">
                <a16:creationId xmlns:a16="http://schemas.microsoft.com/office/drawing/2014/main" id="{60EB6F2A-133C-5E5F-3AE7-A376B8488465}"/>
              </a:ext>
            </a:extLst>
          </p:cNvPr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F7575A9F-F30A-204F-6CC3-B358CA673B33}"/>
              </a:ext>
            </a:extLst>
          </p:cNvPr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882F944-5BA2-5B68-A162-654FCB2C1122}"/>
              </a:ext>
            </a:extLst>
          </p:cNvPr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83B00B0B-11CB-FF5B-35F2-DF9959EEAD99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6DFA1CC-AA1B-E445-C651-034A892AFC0A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/>
          <a:srcRect l="10573" t="21600" r="51408" b="50000"/>
          <a:stretch/>
        </p:blipFill>
        <p:spPr>
          <a:xfrm>
            <a:off x="10512739" y="332842"/>
            <a:ext cx="1328016" cy="70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171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8">
            <a:extLst>
              <a:ext uri="{FF2B5EF4-FFF2-40B4-BE49-F238E27FC236}">
                <a16:creationId xmlns:a16="http://schemas.microsoft.com/office/drawing/2014/main" id="{8F436947-D53F-9922-EB18-AF97CF2B7FDD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57C52BF-7033-856F-5E4E-8D685D03C8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0573" t="21600" r="51408" b="50000"/>
          <a:stretch/>
        </p:blipFill>
        <p:spPr>
          <a:xfrm>
            <a:off x="10036564" y="332842"/>
            <a:ext cx="1804191" cy="9144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0F9BB50-0AAD-EC02-CAEE-C2C36C647B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24" y="976129"/>
            <a:ext cx="8819965" cy="48991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877420A-849A-8730-0313-CB1CE7BFB2AF}"/>
              </a:ext>
            </a:extLst>
          </p:cNvPr>
          <p:cNvSpPr txBox="1"/>
          <p:nvPr/>
        </p:nvSpPr>
        <p:spPr>
          <a:xfrm>
            <a:off x="5732586" y="1430215"/>
            <a:ext cx="419072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3342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897589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CAFEBE06-6457-2D41-87DF-28AD37AA02EA}"/>
              </a:ext>
            </a:extLst>
          </p:cNvPr>
          <p:cNvGrpSpPr/>
          <p:nvPr/>
        </p:nvGrpSpPr>
        <p:grpSpPr>
          <a:xfrm>
            <a:off x="11749007" y="5699624"/>
            <a:ext cx="407368" cy="499100"/>
            <a:chOff x="9699205" y="5186438"/>
            <a:chExt cx="440055" cy="444500"/>
          </a:xfrm>
        </p:grpSpPr>
        <p:sp>
          <p:nvSpPr>
            <p:cNvPr id="22" name="object 16">
              <a:extLst>
                <a:ext uri="{FF2B5EF4-FFF2-40B4-BE49-F238E27FC236}">
                  <a16:creationId xmlns:a16="http://schemas.microsoft.com/office/drawing/2014/main" id="{E646AC26-998F-3049-9D97-56679996C0EC}"/>
                </a:ext>
              </a:extLst>
            </p:cNvPr>
            <p:cNvSpPr/>
            <p:nvPr/>
          </p:nvSpPr>
          <p:spPr>
            <a:xfrm>
              <a:off x="9699205" y="5186438"/>
              <a:ext cx="440055" cy="444500"/>
            </a:xfrm>
            <a:custGeom>
              <a:avLst/>
              <a:gdLst/>
              <a:ahLst/>
              <a:cxnLst/>
              <a:rect l="l" t="t" r="r" b="b"/>
              <a:pathLst>
                <a:path w="440054" h="444500">
                  <a:moveTo>
                    <a:pt x="0" y="0"/>
                  </a:moveTo>
                  <a:lnTo>
                    <a:pt x="439940" y="0"/>
                  </a:lnTo>
                  <a:lnTo>
                    <a:pt x="439940" y="444118"/>
                  </a:lnTo>
                  <a:lnTo>
                    <a:pt x="0" y="444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3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17">
              <a:extLst>
                <a:ext uri="{FF2B5EF4-FFF2-40B4-BE49-F238E27FC236}">
                  <a16:creationId xmlns:a16="http://schemas.microsoft.com/office/drawing/2014/main" id="{D397F163-1608-044A-8BCD-52D8E8F69477}"/>
                </a:ext>
              </a:extLst>
            </p:cNvPr>
            <p:cNvSpPr/>
            <p:nvPr/>
          </p:nvSpPr>
          <p:spPr>
            <a:xfrm>
              <a:off x="9859266" y="5292379"/>
              <a:ext cx="136778" cy="25693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353568" y="99377"/>
            <a:ext cx="1624262" cy="26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334286"/>
                </a:solidFill>
              </a:rPr>
              <a:t>ТОМСКСТАТ</a:t>
            </a:r>
            <a:endParaRPr lang="ru-RU" sz="1400" b="1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05688" y="232039"/>
            <a:ext cx="11692233" cy="6546646"/>
            <a:chOff x="268255" y="232039"/>
            <a:chExt cx="11692233" cy="6546646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68255" y="232039"/>
              <a:ext cx="4986896" cy="6546646"/>
              <a:chOff x="3010494" y="241979"/>
              <a:chExt cx="4986896" cy="6546646"/>
            </a:xfrm>
          </p:grpSpPr>
          <p:pic>
            <p:nvPicPr>
              <p:cNvPr id="36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5364" b="11997"/>
              <a:stretch/>
            </p:blipFill>
            <p:spPr bwMode="auto">
              <a:xfrm>
                <a:off x="3219049" y="241979"/>
                <a:ext cx="4778341" cy="65466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5806349" y="3264888"/>
                <a:ext cx="1656185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b="1" dirty="0">
                    <a:latin typeface="Arial" pitchFamily="34" charset="0"/>
                    <a:cs typeface="Arial" pitchFamily="34" charset="0"/>
                  </a:rPr>
                  <a:t>Красноярский </a:t>
                </a:r>
                <a:br>
                  <a:rPr lang="ru-RU" sz="1100" b="1" dirty="0">
                    <a:latin typeface="Arial" pitchFamily="34" charset="0"/>
                    <a:cs typeface="Arial" pitchFamily="34" charset="0"/>
                  </a:rPr>
                </a:br>
                <a:r>
                  <a:rPr lang="ru-RU" sz="1100" b="1" dirty="0">
                    <a:latin typeface="Arial" pitchFamily="34" charset="0"/>
                    <a:cs typeface="Arial" pitchFamily="34" charset="0"/>
                  </a:rPr>
                  <a:t>край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427985" y="5072240"/>
                <a:ext cx="1656185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>
                    <a:latin typeface="Arial" pitchFamily="34" charset="0"/>
                    <a:cs typeface="Arial" pitchFamily="34" charset="0"/>
                  </a:rPr>
                  <a:t>Томская</a:t>
                </a:r>
              </a:p>
              <a:p>
                <a:pPr algn="ctr"/>
                <a:r>
                  <a:rPr lang="ru-RU" sz="1400" b="1" dirty="0">
                    <a:latin typeface="Arial" pitchFamily="34" charset="0"/>
                    <a:cs typeface="Arial" pitchFamily="34" charset="0"/>
                  </a:rPr>
                  <a:t>область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256077" y="5812503"/>
                <a:ext cx="1499822" cy="415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50" b="1" dirty="0">
                    <a:latin typeface="Arial" pitchFamily="34" charset="0"/>
                    <a:cs typeface="Arial" pitchFamily="34" charset="0"/>
                  </a:rPr>
                  <a:t>Кемеровская область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4150164" y="5818056"/>
                <a:ext cx="1656185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50" b="1" dirty="0">
                    <a:latin typeface="Arial" pitchFamily="34" charset="0"/>
                    <a:cs typeface="Arial" pitchFamily="34" charset="0"/>
                  </a:rPr>
                  <a:t>Новосибирская</a:t>
                </a:r>
              </a:p>
              <a:p>
                <a:pPr algn="ctr"/>
                <a:r>
                  <a:rPr lang="ru-RU" sz="1050" b="1" dirty="0">
                    <a:latin typeface="Arial" pitchFamily="34" charset="0"/>
                    <a:cs typeface="Arial" pitchFamily="34" charset="0"/>
                  </a:rPr>
                  <a:t>область</a:t>
                </a: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470199" y="5370636"/>
                <a:ext cx="1656185" cy="415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50" b="1" dirty="0">
                    <a:latin typeface="Arial" pitchFamily="34" charset="0"/>
                    <a:cs typeface="Arial" pitchFamily="34" charset="0"/>
                  </a:rPr>
                  <a:t>Омская</a:t>
                </a:r>
              </a:p>
              <a:p>
                <a:pPr algn="ctr"/>
                <a:r>
                  <a:rPr lang="ru-RU" sz="1050" b="1" dirty="0">
                    <a:latin typeface="Arial" pitchFamily="34" charset="0"/>
                    <a:cs typeface="Arial" pitchFamily="34" charset="0"/>
                  </a:rPr>
                  <a:t>область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010494" y="4988636"/>
                <a:ext cx="1656185" cy="415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50" b="1" dirty="0">
                    <a:latin typeface="Arial" pitchFamily="34" charset="0"/>
                    <a:cs typeface="Arial" pitchFamily="34" charset="0"/>
                  </a:rPr>
                  <a:t>Тюменская </a:t>
                </a:r>
              </a:p>
              <a:p>
                <a:pPr algn="ctr"/>
                <a:r>
                  <a:rPr lang="ru-RU" sz="1050" b="1" dirty="0">
                    <a:latin typeface="Arial" pitchFamily="34" charset="0"/>
                    <a:cs typeface="Arial" pitchFamily="34" charset="0"/>
                  </a:rPr>
                  <a:t>область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255628" y="4308602"/>
                <a:ext cx="2085328" cy="415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50" b="1" dirty="0">
                    <a:latin typeface="Arial" pitchFamily="34" charset="0"/>
                    <a:cs typeface="Arial" pitchFamily="34" charset="0"/>
                  </a:rPr>
                  <a:t>Ханты-Мансийский автономный округ</a:t>
                </a:r>
              </a:p>
            </p:txBody>
          </p:sp>
        </p:grpSp>
        <p:sp>
          <p:nvSpPr>
            <p:cNvPr id="6" name="Овальная выноска 5"/>
            <p:cNvSpPr/>
            <p:nvPr/>
          </p:nvSpPr>
          <p:spPr>
            <a:xfrm>
              <a:off x="5408488" y="364702"/>
              <a:ext cx="6552000" cy="4141709"/>
            </a:xfrm>
            <a:prstGeom prst="wedgeEllipseCallout">
              <a:avLst>
                <a:gd name="adj1" fmla="val -84390"/>
                <a:gd name="adj2" fmla="val 66872"/>
              </a:avLst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0" rtlCol="0" anchor="ctr"/>
            <a:lstStyle/>
            <a:p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45487" y="1869953"/>
              <a:ext cx="4771153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756000"/>
              <a:r>
                <a:rPr lang="ru-RU" sz="28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63.4%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b="1" dirty="0">
                  <a:solidFill>
                    <a:srgbClr val="0062B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лесные земли, </a:t>
              </a:r>
            </a:p>
            <a:p>
              <a:pPr defTabSz="756000"/>
              <a:r>
                <a:rPr lang="ru-RU" sz="28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29.2%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b="1" dirty="0">
                  <a:solidFill>
                    <a:srgbClr val="0062B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болота, </a:t>
              </a:r>
            </a:p>
            <a:p>
              <a:pPr defTabSz="756000"/>
              <a:r>
                <a:rPr lang="ru-RU" sz="28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1.9%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b="1" dirty="0">
                  <a:solidFill>
                    <a:srgbClr val="0062B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озера и реки, </a:t>
              </a:r>
              <a:b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8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4.4%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b="1" dirty="0">
                  <a:solidFill>
                    <a:srgbClr val="0062B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сельскохозяйственные угодья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291072" y="1054452"/>
              <a:ext cx="492556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rgbClr val="33428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Площадь территории </a:t>
              </a:r>
              <a:r>
                <a:rPr lang="ru-RU" dirty="0">
                  <a:solidFill>
                    <a:srgbClr val="33428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- 314.4 тыс. км</a:t>
              </a:r>
              <a:r>
                <a:rPr lang="ru-RU" baseline="30000" dirty="0">
                  <a:solidFill>
                    <a:srgbClr val="33428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ru-RU" dirty="0">
                  <a:solidFill>
                    <a:srgbClr val="33428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ru-RU" dirty="0">
                  <a:solidFill>
                    <a:srgbClr val="33428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dirty="0">
                  <a:solidFill>
                    <a:srgbClr val="33428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(1.8% территории Российской Федерации)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092584" y="4955703"/>
            <a:ext cx="6546071" cy="1532506"/>
            <a:chOff x="5092584" y="4955703"/>
            <a:chExt cx="6546071" cy="1532506"/>
          </a:xfrm>
        </p:grpSpPr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id="{D57EA552-0E97-854A-B410-493B397BB0A2}"/>
                </a:ext>
              </a:extLst>
            </p:cNvPr>
            <p:cNvSpPr/>
            <p:nvPr/>
          </p:nvSpPr>
          <p:spPr>
            <a:xfrm>
              <a:off x="5092584" y="4955703"/>
              <a:ext cx="55101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600" b="1" dirty="0">
                  <a:gradFill>
                    <a:gsLst>
                      <a:gs pos="0">
                        <a:srgbClr val="E52329"/>
                      </a:gs>
                      <a:gs pos="37000">
                        <a:srgbClr val="F7A823"/>
                      </a:gs>
                      <a:gs pos="72000">
                        <a:srgbClr val="4EB051"/>
                      </a:gs>
                      <a:gs pos="100000">
                        <a:srgbClr val="169FDB"/>
                      </a:gs>
                    </a:gsLst>
                    <a:lin ang="2400000" scaled="0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3 место в СФО</a:t>
              </a:r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D57EA552-0E97-854A-B410-493B397BB0A2}"/>
                </a:ext>
              </a:extLst>
            </p:cNvPr>
            <p:cNvSpPr/>
            <p:nvPr/>
          </p:nvSpPr>
          <p:spPr>
            <a:xfrm>
              <a:off x="6128505" y="5841878"/>
              <a:ext cx="55101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sz="3600" b="1" dirty="0">
                  <a:gradFill>
                    <a:gsLst>
                      <a:gs pos="0">
                        <a:srgbClr val="E52329"/>
                      </a:gs>
                      <a:gs pos="37000">
                        <a:srgbClr val="F7A823"/>
                      </a:gs>
                      <a:gs pos="72000">
                        <a:srgbClr val="4EB051"/>
                      </a:gs>
                      <a:gs pos="100000">
                        <a:srgbClr val="169FDB"/>
                      </a:gs>
                    </a:gsLst>
                    <a:lin ang="2400000" scaled="0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15 место в России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3243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F17C8BB7-BE5F-624D-8B91-C2511E2B6759}"/>
              </a:ext>
            </a:extLst>
          </p:cNvPr>
          <p:cNvSpPr/>
          <p:nvPr/>
        </p:nvSpPr>
        <p:spPr>
          <a:xfrm>
            <a:off x="690991" y="2158790"/>
            <a:ext cx="2112367" cy="8762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gradFill>
              <a:gsLst>
                <a:gs pos="0">
                  <a:srgbClr val="E52329"/>
                </a:gs>
                <a:gs pos="37000">
                  <a:srgbClr val="F7A823"/>
                </a:gs>
                <a:gs pos="72000">
                  <a:srgbClr val="4EB051"/>
                </a:gs>
                <a:gs pos="100000">
                  <a:srgbClr val="169FDB"/>
                </a:gs>
              </a:gsLst>
              <a:lin ang="5400000" scaled="1"/>
            </a:gradFill>
          </a:ln>
          <a:effectLst>
            <a:outerShdw blurRad="50800" dist="38100" dir="5400000" sx="99000" sy="99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0" y="415637"/>
            <a:ext cx="9018687" cy="677108"/>
          </a:xfrm>
        </p:spPr>
        <p:txBody>
          <a:bodyPr/>
          <a:lstStyle/>
          <a:p>
            <a:pPr>
              <a:spcBef>
                <a:spcPts val="0"/>
              </a:spcBef>
            </a:pP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</a:br>
            <a:endParaRPr lang="ru-RU" sz="2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92220" y="150312"/>
            <a:ext cx="1624262" cy="26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334286"/>
                </a:solidFill>
              </a:rPr>
              <a:t>ТОМСКСТАТ</a:t>
            </a:r>
            <a:endParaRPr lang="ru-RU" sz="1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435495" y="233563"/>
            <a:ext cx="107565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cap="all" dirty="0">
                <a:solidFill>
                  <a:srgbClr val="002060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Административно-территориальное деление Томской области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67473" y="5373456"/>
            <a:ext cx="1973769" cy="1316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847402" y="2111729"/>
            <a:ext cx="914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-30" dirty="0">
                <a:solidFill>
                  <a:srgbClr val="4FAF4F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9</a:t>
            </a:r>
            <a:endParaRPr lang="ru-RU" sz="5400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F939BE9-249B-40A0-8A42-FE603AB7DD95}"/>
              </a:ext>
            </a:extLst>
          </p:cNvPr>
          <p:cNvSpPr/>
          <p:nvPr/>
        </p:nvSpPr>
        <p:spPr>
          <a:xfrm>
            <a:off x="1455821" y="2450284"/>
            <a:ext cx="1617339" cy="453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городских </a:t>
            </a:r>
            <a:endParaRPr lang="en-US" sz="1600" b="1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округов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5469DC1-70C7-1847-B9A0-54E52092EE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9982" y="929775"/>
            <a:ext cx="5700187" cy="5298613"/>
          </a:xfrm>
          <a:prstGeom prst="rect">
            <a:avLst/>
          </a:prstGeom>
          <a:ln>
            <a:noFill/>
          </a:ln>
          <a:effectLst/>
        </p:spPr>
      </p:pic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F17C8BB7-BE5F-624D-8B91-C2511E2B6759}"/>
              </a:ext>
            </a:extLst>
          </p:cNvPr>
          <p:cNvSpPr/>
          <p:nvPr/>
        </p:nvSpPr>
        <p:spPr>
          <a:xfrm>
            <a:off x="810650" y="3646351"/>
            <a:ext cx="2002302" cy="8762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gradFill>
              <a:gsLst>
                <a:gs pos="0">
                  <a:srgbClr val="E52329"/>
                </a:gs>
                <a:gs pos="37000">
                  <a:srgbClr val="F7A823"/>
                </a:gs>
                <a:gs pos="72000">
                  <a:srgbClr val="4EB051"/>
                </a:gs>
                <a:gs pos="100000">
                  <a:srgbClr val="169FDB"/>
                </a:gs>
              </a:gsLst>
              <a:lin ang="5400000" scaled="1"/>
            </a:gradFill>
          </a:ln>
          <a:effectLst>
            <a:outerShdw blurRad="50800" dist="38100" dir="5400000" sx="99000" sy="99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id="{F17C8BB7-BE5F-624D-8B91-C2511E2B6759}"/>
              </a:ext>
            </a:extLst>
          </p:cNvPr>
          <p:cNvSpPr/>
          <p:nvPr/>
        </p:nvSpPr>
        <p:spPr>
          <a:xfrm>
            <a:off x="3317606" y="2374692"/>
            <a:ext cx="2515008" cy="9794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gradFill>
              <a:gsLst>
                <a:gs pos="0">
                  <a:srgbClr val="E52329"/>
                </a:gs>
                <a:gs pos="37000">
                  <a:srgbClr val="F7A823"/>
                </a:gs>
                <a:gs pos="72000">
                  <a:srgbClr val="4EB051"/>
                </a:gs>
                <a:gs pos="100000">
                  <a:srgbClr val="169FDB"/>
                </a:gs>
              </a:gsLst>
              <a:lin ang="5400000" scaled="1"/>
            </a:gradFill>
          </a:ln>
          <a:effectLst>
            <a:outerShdw blurRad="50800" dist="38100" dir="5400000" sx="99000" sy="99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67853" y="3638544"/>
            <a:ext cx="11138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-30" dirty="0">
                <a:solidFill>
                  <a:srgbClr val="4FAF4F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</a:t>
            </a:r>
            <a:endParaRPr lang="ru-RU" sz="4800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1F939BE9-249B-40A0-8A42-FE603AB7DD95}"/>
              </a:ext>
            </a:extLst>
          </p:cNvPr>
          <p:cNvSpPr/>
          <p:nvPr/>
        </p:nvSpPr>
        <p:spPr>
          <a:xfrm>
            <a:off x="1515118" y="3869358"/>
            <a:ext cx="1617339" cy="453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городских </a:t>
            </a:r>
            <a:endParaRPr lang="en-US" sz="1600" b="1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поселения</a:t>
            </a: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id="{F17C8BB7-BE5F-624D-8B91-C2511E2B6759}"/>
              </a:ext>
            </a:extLst>
          </p:cNvPr>
          <p:cNvSpPr/>
          <p:nvPr/>
        </p:nvSpPr>
        <p:spPr>
          <a:xfrm>
            <a:off x="3267246" y="3812998"/>
            <a:ext cx="2352493" cy="8762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gradFill>
              <a:gsLst>
                <a:gs pos="0">
                  <a:srgbClr val="E52329"/>
                </a:gs>
                <a:gs pos="37000">
                  <a:srgbClr val="F7A823"/>
                </a:gs>
                <a:gs pos="72000">
                  <a:srgbClr val="4EB051"/>
                </a:gs>
                <a:gs pos="100000">
                  <a:srgbClr val="169FDB"/>
                </a:gs>
              </a:gsLst>
              <a:lin ang="5400000" scaled="1"/>
            </a:gradFill>
          </a:ln>
          <a:effectLst>
            <a:outerShdw blurRad="50800" dist="38100" dir="5400000" sx="99000" sy="99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000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1F939BE9-249B-40A0-8A42-FE603AB7DD95}"/>
              </a:ext>
            </a:extLst>
          </p:cNvPr>
          <p:cNvSpPr/>
          <p:nvPr/>
        </p:nvSpPr>
        <p:spPr>
          <a:xfrm>
            <a:off x="4249867" y="4025839"/>
            <a:ext cx="1617339" cy="453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сельских </a:t>
            </a:r>
            <a:endParaRPr lang="en-US" sz="1600" b="1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поселений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160076" y="3838971"/>
            <a:ext cx="11812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-30" dirty="0">
                <a:solidFill>
                  <a:srgbClr val="4FAF4F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112</a:t>
            </a:r>
            <a:endParaRPr lang="ru-RU" sz="4000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9167473" y="5300167"/>
            <a:ext cx="775018" cy="54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27">
            <a:extLst>
              <a:ext uri="{FF2B5EF4-FFF2-40B4-BE49-F238E27FC236}">
                <a16:creationId xmlns:a16="http://schemas.microsoft.com/office/drawing/2014/main" id="{FCE61E3F-93BF-4DA4-99A3-FF415E5D3C75}"/>
              </a:ext>
            </a:extLst>
          </p:cNvPr>
          <p:cNvSpPr/>
          <p:nvPr/>
        </p:nvSpPr>
        <p:spPr>
          <a:xfrm>
            <a:off x="690991" y="2141406"/>
            <a:ext cx="2200890" cy="8762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gradFill>
              <a:gsLst>
                <a:gs pos="0">
                  <a:srgbClr val="E52329"/>
                </a:gs>
                <a:gs pos="37000">
                  <a:srgbClr val="F7A823"/>
                </a:gs>
                <a:gs pos="72000">
                  <a:srgbClr val="4EB051"/>
                </a:gs>
                <a:gs pos="100000">
                  <a:srgbClr val="169FDB"/>
                </a:gs>
              </a:gsLst>
              <a:lin ang="5400000" scaled="1"/>
            </a:gradFill>
          </a:ln>
          <a:effectLst>
            <a:outerShdw blurRad="50800" dist="38100" dir="5400000" sx="99000" sy="99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62D7A119-3D45-4D92-AD57-3942D1150007}"/>
              </a:ext>
            </a:extLst>
          </p:cNvPr>
          <p:cNvSpPr/>
          <p:nvPr/>
        </p:nvSpPr>
        <p:spPr>
          <a:xfrm>
            <a:off x="572347" y="2217474"/>
            <a:ext cx="11812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-30" dirty="0">
                <a:solidFill>
                  <a:srgbClr val="4FAF4F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4</a:t>
            </a:r>
            <a:endParaRPr lang="ru-RU" sz="4000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577083B7-465E-4772-AD3B-E685201934B2}"/>
              </a:ext>
            </a:extLst>
          </p:cNvPr>
          <p:cNvSpPr/>
          <p:nvPr/>
        </p:nvSpPr>
        <p:spPr>
          <a:xfrm>
            <a:off x="1435494" y="2411195"/>
            <a:ext cx="1617339" cy="453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городских </a:t>
            </a:r>
            <a:endParaRPr lang="en-US" sz="1600" b="1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округа</a:t>
            </a:r>
          </a:p>
        </p:txBody>
      </p:sp>
      <p:sp>
        <p:nvSpPr>
          <p:cNvPr id="2" name="Скругленный прямоугольник 30">
            <a:extLst>
              <a:ext uri="{FF2B5EF4-FFF2-40B4-BE49-F238E27FC236}">
                <a16:creationId xmlns:a16="http://schemas.microsoft.com/office/drawing/2014/main" id="{B7C76040-3B6F-4FDC-DEB4-0A34C0C99649}"/>
              </a:ext>
            </a:extLst>
          </p:cNvPr>
          <p:cNvSpPr/>
          <p:nvPr/>
        </p:nvSpPr>
        <p:spPr>
          <a:xfrm>
            <a:off x="1477040" y="4840522"/>
            <a:ext cx="2352493" cy="8762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gradFill>
              <a:gsLst>
                <a:gs pos="0">
                  <a:srgbClr val="E52329"/>
                </a:gs>
                <a:gs pos="37000">
                  <a:srgbClr val="F7A823"/>
                </a:gs>
                <a:gs pos="72000">
                  <a:srgbClr val="4EB051"/>
                </a:gs>
                <a:gs pos="100000">
                  <a:srgbClr val="169FDB"/>
                </a:gs>
              </a:gsLst>
              <a:lin ang="5400000" scaled="1"/>
            </a:gradFill>
          </a:ln>
          <a:effectLst>
            <a:outerShdw blurRad="50800" dist="38100" dir="5400000" sx="99000" sy="99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000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A3DE509-3D0C-544C-9EAA-7B62711CE1C5}"/>
              </a:ext>
            </a:extLst>
          </p:cNvPr>
          <p:cNvSpPr/>
          <p:nvPr/>
        </p:nvSpPr>
        <p:spPr>
          <a:xfrm>
            <a:off x="1403044" y="4924713"/>
            <a:ext cx="11812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-30" dirty="0">
                <a:solidFill>
                  <a:srgbClr val="4FAF4F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571</a:t>
            </a:r>
            <a:endParaRPr lang="ru-RU" sz="4000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0B0F95B-F1C1-0219-62CB-D6A4FF244A52}"/>
              </a:ext>
            </a:extLst>
          </p:cNvPr>
          <p:cNvSpPr/>
          <p:nvPr/>
        </p:nvSpPr>
        <p:spPr>
          <a:xfrm>
            <a:off x="2398254" y="4988708"/>
            <a:ext cx="1617339" cy="812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сельский</a:t>
            </a:r>
            <a:endParaRPr lang="en-US" sz="1600" b="1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населенный пункт</a:t>
            </a:r>
          </a:p>
          <a:p>
            <a:pPr>
              <a:lnSpc>
                <a:spcPts val="1400"/>
              </a:lnSpc>
            </a:pPr>
            <a:endParaRPr lang="ru-RU" sz="1600" b="1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33300" y="2366096"/>
            <a:ext cx="14265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spc="-30" dirty="0">
                <a:solidFill>
                  <a:srgbClr val="4FAF4F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</a:t>
            </a:r>
            <a:r>
              <a:rPr lang="ru-RU" sz="4800" b="1" spc="-30" dirty="0">
                <a:solidFill>
                  <a:srgbClr val="4FAF4F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6</a:t>
            </a:r>
            <a:endParaRPr lang="ru-RU" sz="4800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F939BE9-249B-40A0-8A42-FE603AB7DD95}"/>
              </a:ext>
            </a:extLst>
          </p:cNvPr>
          <p:cNvSpPr/>
          <p:nvPr/>
        </p:nvSpPr>
        <p:spPr>
          <a:xfrm>
            <a:off x="4156426" y="2637795"/>
            <a:ext cx="1887141" cy="453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600" b="1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муниципальных районов</a:t>
            </a:r>
            <a:endParaRPr lang="en-US" sz="1600" b="1" spc="-3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Рисунок 4" descr="http://www.elect70.tomsk.ru/img/staticMap.jpg">
            <a:extLst>
              <a:ext uri="{FF2B5EF4-FFF2-40B4-BE49-F238E27FC236}">
                <a16:creationId xmlns:a16="http://schemas.microsoft.com/office/drawing/2014/main" id="{C5D7FEBE-CEA6-59D5-7D4C-9A5CDF7F19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110" y="834997"/>
            <a:ext cx="5724622" cy="4491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682550" y="2911077"/>
            <a:ext cx="122682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31115" algn="ctr">
              <a:lnSpc>
                <a:spcPct val="100000"/>
              </a:lnSpc>
              <a:spcBef>
                <a:spcPts val="95"/>
              </a:spcBef>
            </a:pPr>
            <a:r>
              <a:rPr lang="ru-RU" sz="1000" spc="-65" dirty="0">
                <a:solidFill>
                  <a:srgbClr val="283583"/>
                </a:solidFill>
                <a:latin typeface="Microsoft Sans Serif"/>
                <a:cs typeface="Microsoft Sans Serif"/>
              </a:rPr>
              <a:t>к</a:t>
            </a:r>
            <a:r>
              <a:rPr lang="ru-RU" sz="1000" spc="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1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ч</a:t>
            </a: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и</a:t>
            </a:r>
            <a:r>
              <a:rPr lang="ru-RU" sz="1000" dirty="0">
                <a:solidFill>
                  <a:srgbClr val="283583"/>
                </a:solidFill>
                <a:latin typeface="Microsoft Sans Serif"/>
                <a:cs typeface="Microsoft Sans Serif"/>
              </a:rPr>
              <a:t>сл</a:t>
            </a: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енно</a:t>
            </a:r>
            <a:r>
              <a:rPr lang="ru-RU" sz="1000" dirty="0">
                <a:solidFill>
                  <a:srgbClr val="283583"/>
                </a:solidFill>
                <a:latin typeface="Microsoft Sans Serif"/>
                <a:cs typeface="Microsoft Sans Serif"/>
              </a:rPr>
              <a:t>с</a:t>
            </a:r>
            <a:r>
              <a:rPr lang="ru-RU"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ти</a:t>
            </a:r>
            <a:endParaRPr lang="ru-RU" sz="10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по</a:t>
            </a:r>
            <a:r>
              <a:rPr lang="ru-RU" sz="10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 итогам</a:t>
            </a:r>
            <a:r>
              <a:rPr lang="ru-RU"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ВПН-2010</a:t>
            </a:r>
            <a:endParaRPr lang="ru-RU" sz="1000" dirty="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60035" y="2434901"/>
            <a:ext cx="1334135" cy="415230"/>
          </a:xfrm>
          <a:custGeom>
            <a:avLst/>
            <a:gdLst/>
            <a:ahLst/>
            <a:cxnLst/>
            <a:rect l="l" t="t" r="r" b="b"/>
            <a:pathLst>
              <a:path w="1334135" h="542925">
                <a:moveTo>
                  <a:pt x="1333500" y="0"/>
                </a:moveTo>
                <a:lnTo>
                  <a:pt x="1333500" y="539750"/>
                </a:lnTo>
              </a:path>
              <a:path w="1334135" h="542925">
                <a:moveTo>
                  <a:pt x="0" y="542670"/>
                </a:moveTo>
                <a:lnTo>
                  <a:pt x="1333753" y="531876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50733" y="628524"/>
            <a:ext cx="9914255" cy="107080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ЧИСЛЕННОСТЬ</a:t>
            </a:r>
            <a:r>
              <a:rPr sz="2200" spc="7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45" dirty="0">
                <a:solidFill>
                  <a:srgbClr val="283583"/>
                </a:solidFill>
                <a:latin typeface="Microsoft Sans Serif"/>
                <a:cs typeface="Microsoft Sans Serif"/>
              </a:rPr>
              <a:t>ПОСТОЯННОГО</a:t>
            </a:r>
            <a:r>
              <a:rPr sz="2200" spc="7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25" dirty="0">
                <a:solidFill>
                  <a:srgbClr val="283583"/>
                </a:solidFill>
                <a:latin typeface="Microsoft Sans Serif"/>
                <a:cs typeface="Microsoft Sans Serif"/>
              </a:rPr>
              <a:t>НАСЕЛЕНИЯ</a:t>
            </a:r>
            <a:r>
              <a:rPr sz="2200" spc="4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ТОМСКОЙ</a:t>
            </a:r>
            <a:r>
              <a:rPr sz="2200" spc="7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ОБЛАСТИ</a:t>
            </a:r>
            <a:endParaRPr sz="2200" dirty="0">
              <a:latin typeface="Microsoft Sans Serif"/>
              <a:cs typeface="Microsoft Sans Serif"/>
            </a:endParaRPr>
          </a:p>
          <a:p>
            <a:pPr marL="38735">
              <a:lnSpc>
                <a:spcPct val="100000"/>
              </a:lnSpc>
              <a:spcBef>
                <a:spcPts val="254"/>
              </a:spcBef>
            </a:pPr>
            <a:r>
              <a:rPr sz="2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тыс.человек</a:t>
            </a:r>
            <a:endParaRPr sz="20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lang="ru-RU" sz="2200" dirty="0">
              <a:latin typeface="Microsoft Sans Serif"/>
              <a:cs typeface="Microsoft Sans Serif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1E7433B0-6881-2BC9-0217-1AC240985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22" y="429513"/>
            <a:ext cx="716229" cy="79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F24A766-499B-15FD-CA3F-1BA50B199F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1594" y="3279957"/>
            <a:ext cx="990092" cy="99009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BF95C84-244A-827C-667A-B396B90EB0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3483" y="4683768"/>
            <a:ext cx="1069644" cy="106964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8440CB5-C09A-1B21-CF89-FA6036CE9BA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9064" y="1484122"/>
            <a:ext cx="1176871" cy="1176871"/>
          </a:xfrm>
          <a:prstGeom prst="rect">
            <a:avLst/>
          </a:prstGeom>
        </p:spPr>
      </p:pic>
      <p:sp>
        <p:nvSpPr>
          <p:cNvPr id="14" name="object 6">
            <a:extLst>
              <a:ext uri="{FF2B5EF4-FFF2-40B4-BE49-F238E27FC236}">
                <a16:creationId xmlns:a16="http://schemas.microsoft.com/office/drawing/2014/main" id="{442278B0-0F1E-E869-F57A-2CA62CCCAF96}"/>
              </a:ext>
            </a:extLst>
          </p:cNvPr>
          <p:cNvSpPr txBox="1"/>
          <p:nvPr/>
        </p:nvSpPr>
        <p:spPr>
          <a:xfrm>
            <a:off x="4906346" y="4160038"/>
            <a:ext cx="2379308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31115" algn="ctr">
              <a:lnSpc>
                <a:spcPct val="100000"/>
              </a:lnSpc>
              <a:spcBef>
                <a:spcPts val="95"/>
              </a:spcBef>
            </a:pPr>
            <a:r>
              <a:rPr lang="ru-RU" sz="2000" b="1" spc="-6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+ 3.0% </a:t>
            </a:r>
          </a:p>
          <a:p>
            <a:pPr marR="31115" algn="ctr">
              <a:lnSpc>
                <a:spcPct val="100000"/>
              </a:lnSpc>
              <a:spcBef>
                <a:spcPts val="95"/>
              </a:spcBef>
            </a:pPr>
            <a:r>
              <a:rPr lang="ru-RU" sz="1000" spc="-65" dirty="0">
                <a:solidFill>
                  <a:srgbClr val="283583"/>
                </a:solidFill>
                <a:latin typeface="Microsoft Sans Serif"/>
                <a:cs typeface="Microsoft Sans Serif"/>
              </a:rPr>
              <a:t>к</a:t>
            </a:r>
            <a:r>
              <a:rPr lang="ru-RU" sz="1000" spc="5" dirty="0">
                <a:solidFill>
                  <a:srgbClr val="283583"/>
                </a:solidFill>
                <a:latin typeface="Microsoft Sans Serif"/>
                <a:cs typeface="Microsoft Sans Serif"/>
              </a:rPr>
              <a:t> городской </a:t>
            </a:r>
            <a:r>
              <a:rPr lang="ru-RU" sz="1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ч</a:t>
            </a: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и</a:t>
            </a:r>
            <a:r>
              <a:rPr lang="ru-RU" sz="1000" dirty="0">
                <a:solidFill>
                  <a:srgbClr val="283583"/>
                </a:solidFill>
                <a:latin typeface="Microsoft Sans Serif"/>
                <a:cs typeface="Microsoft Sans Serif"/>
              </a:rPr>
              <a:t>сл</a:t>
            </a: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енно</a:t>
            </a:r>
            <a:r>
              <a:rPr lang="ru-RU" sz="1000" dirty="0">
                <a:solidFill>
                  <a:srgbClr val="283583"/>
                </a:solidFill>
                <a:latin typeface="Microsoft Sans Serif"/>
                <a:cs typeface="Microsoft Sans Serif"/>
              </a:rPr>
              <a:t>с</a:t>
            </a:r>
            <a:r>
              <a:rPr lang="ru-RU"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ти</a:t>
            </a:r>
            <a:endParaRPr lang="ru-RU" sz="10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по</a:t>
            </a:r>
            <a:r>
              <a:rPr lang="ru-RU" sz="10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 итогам</a:t>
            </a:r>
            <a:r>
              <a:rPr lang="ru-RU"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ВПН-2010</a:t>
            </a:r>
            <a:endParaRPr lang="ru-RU" sz="1000" dirty="0">
              <a:latin typeface="Microsoft Sans Serif"/>
              <a:cs typeface="Microsoft Sans Serif"/>
            </a:endParaRPr>
          </a:p>
        </p:txBody>
      </p:sp>
      <p:sp>
        <p:nvSpPr>
          <p:cNvPr id="18" name="object 6">
            <a:extLst>
              <a:ext uri="{FF2B5EF4-FFF2-40B4-BE49-F238E27FC236}">
                <a16:creationId xmlns:a16="http://schemas.microsoft.com/office/drawing/2014/main" id="{94CD9327-C0A2-AE45-E837-4C14498542BC}"/>
              </a:ext>
            </a:extLst>
          </p:cNvPr>
          <p:cNvSpPr txBox="1"/>
          <p:nvPr/>
        </p:nvSpPr>
        <p:spPr>
          <a:xfrm>
            <a:off x="6124910" y="5789783"/>
            <a:ext cx="2017309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42900" marR="31115" indent="-342900" algn="ctr">
              <a:lnSpc>
                <a:spcPct val="100000"/>
              </a:lnSpc>
              <a:spcBef>
                <a:spcPts val="95"/>
              </a:spcBef>
              <a:buFontTx/>
              <a:buChar char="-"/>
            </a:pPr>
            <a:r>
              <a:rPr lang="ru-RU" sz="2000" b="1" spc="-65" dirty="0">
                <a:solidFill>
                  <a:srgbClr val="2835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2.2%  </a:t>
            </a:r>
          </a:p>
          <a:p>
            <a:pPr marR="31115" algn="ctr">
              <a:lnSpc>
                <a:spcPct val="100000"/>
              </a:lnSpc>
              <a:spcBef>
                <a:spcPts val="95"/>
              </a:spcBef>
            </a:pPr>
            <a:r>
              <a:rPr lang="ru-RU" sz="1000" spc="-65" dirty="0">
                <a:solidFill>
                  <a:srgbClr val="283583"/>
                </a:solidFill>
                <a:latin typeface="Microsoft Sans Serif"/>
                <a:cs typeface="Microsoft Sans Serif"/>
              </a:rPr>
              <a:t>к сельской</a:t>
            </a:r>
            <a:r>
              <a:rPr lang="ru-RU" sz="1000" spc="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1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ч</a:t>
            </a: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и</a:t>
            </a:r>
            <a:r>
              <a:rPr lang="ru-RU" sz="1000" dirty="0">
                <a:solidFill>
                  <a:srgbClr val="283583"/>
                </a:solidFill>
                <a:latin typeface="Microsoft Sans Serif"/>
                <a:cs typeface="Microsoft Sans Serif"/>
              </a:rPr>
              <a:t>сл</a:t>
            </a: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енно</a:t>
            </a:r>
            <a:r>
              <a:rPr lang="ru-RU" sz="1000" dirty="0">
                <a:solidFill>
                  <a:srgbClr val="283583"/>
                </a:solidFill>
                <a:latin typeface="Microsoft Sans Serif"/>
                <a:cs typeface="Microsoft Sans Serif"/>
              </a:rPr>
              <a:t>с</a:t>
            </a:r>
            <a:r>
              <a:rPr lang="ru-RU"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ти</a:t>
            </a:r>
            <a:endParaRPr lang="ru-RU" sz="10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по</a:t>
            </a:r>
            <a:r>
              <a:rPr lang="ru-RU" sz="10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 итогам</a:t>
            </a:r>
            <a:r>
              <a:rPr lang="ru-RU"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ВПН-2010</a:t>
            </a:r>
            <a:endParaRPr lang="ru-RU" sz="1000" dirty="0">
              <a:latin typeface="Microsoft Sans Serif"/>
              <a:cs typeface="Microsoft Sans Serif"/>
            </a:endParaRPr>
          </a:p>
        </p:txBody>
      </p:sp>
      <p:sp>
        <p:nvSpPr>
          <p:cNvPr id="20" name="object 14">
            <a:extLst>
              <a:ext uri="{FF2B5EF4-FFF2-40B4-BE49-F238E27FC236}">
                <a16:creationId xmlns:a16="http://schemas.microsoft.com/office/drawing/2014/main" id="{9A432191-DF90-1565-3739-CE7EB181FCD2}"/>
              </a:ext>
            </a:extLst>
          </p:cNvPr>
          <p:cNvSpPr txBox="1"/>
          <p:nvPr/>
        </p:nvSpPr>
        <p:spPr>
          <a:xfrm>
            <a:off x="1188408" y="3577720"/>
            <a:ext cx="6830579" cy="7950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b="1" dirty="0">
                <a:gradFill>
                  <a:gsLst>
                    <a:gs pos="0">
                      <a:srgbClr val="E52329"/>
                    </a:gs>
                    <a:gs pos="37000">
                      <a:srgbClr val="F7A823"/>
                    </a:gs>
                    <a:gs pos="72000">
                      <a:srgbClr val="4EB051"/>
                    </a:gs>
                    <a:gs pos="100000">
                      <a:srgbClr val="169FDB"/>
                    </a:gs>
                  </a:gsLst>
                  <a:lin ang="2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ЧИСЛЕННОСТЬ ГОРОДСКОГО НАСЕЛЕНИЯ </a:t>
            </a:r>
            <a:r>
              <a:rPr lang="ru-RU" sz="3200" b="1" dirty="0">
                <a:gradFill>
                  <a:gsLst>
                    <a:gs pos="0">
                      <a:srgbClr val="E52329"/>
                    </a:gs>
                    <a:gs pos="37000">
                      <a:srgbClr val="F7A823"/>
                    </a:gs>
                    <a:gs pos="72000">
                      <a:srgbClr val="4EB051"/>
                    </a:gs>
                    <a:gs pos="100000">
                      <a:srgbClr val="169FDB"/>
                    </a:gs>
                  </a:gsLst>
                  <a:lin ang="2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757.8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93BB13-A299-00DE-9689-9430E9607614}"/>
              </a:ext>
            </a:extLst>
          </p:cNvPr>
          <p:cNvSpPr txBox="1"/>
          <p:nvPr/>
        </p:nvSpPr>
        <p:spPr>
          <a:xfrm>
            <a:off x="4673257" y="2513404"/>
            <a:ext cx="27475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736725" algn="ctr">
              <a:lnSpc>
                <a:spcPct val="100000"/>
              </a:lnSpc>
              <a:spcBef>
                <a:spcPts val="1135"/>
              </a:spcBef>
            </a:pPr>
            <a:r>
              <a:rPr lang="ru-RU" sz="1800" b="1" dirty="0">
                <a:solidFill>
                  <a:srgbClr val="C00000"/>
                </a:solidFill>
                <a:latin typeface="Arial"/>
                <a:cs typeface="Arial"/>
              </a:rPr>
              <a:t>+1.5%</a:t>
            </a:r>
            <a:endParaRPr lang="ru-RU" sz="1800" dirty="0"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23" name="object 14">
            <a:extLst>
              <a:ext uri="{FF2B5EF4-FFF2-40B4-BE49-F238E27FC236}">
                <a16:creationId xmlns:a16="http://schemas.microsoft.com/office/drawing/2014/main" id="{1A0945F9-E31C-1E56-2F23-3A5B3A4084F8}"/>
              </a:ext>
            </a:extLst>
          </p:cNvPr>
          <p:cNvSpPr txBox="1"/>
          <p:nvPr/>
        </p:nvSpPr>
        <p:spPr>
          <a:xfrm>
            <a:off x="1712803" y="1796476"/>
            <a:ext cx="6268509" cy="7950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ru-RU" b="1" dirty="0">
                <a:gradFill>
                  <a:gsLst>
                    <a:gs pos="0">
                      <a:srgbClr val="E52329"/>
                    </a:gs>
                    <a:gs pos="37000">
                      <a:srgbClr val="F7A823"/>
                    </a:gs>
                    <a:gs pos="72000">
                      <a:srgbClr val="4EB051"/>
                    </a:gs>
                    <a:gs pos="100000">
                      <a:srgbClr val="169FDB"/>
                    </a:gs>
                  </a:gsLst>
                  <a:lin ang="2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НАСЕЛЕНИЯ, всего </a:t>
            </a:r>
            <a:r>
              <a:rPr lang="ru-RU" sz="3200" b="1" dirty="0">
                <a:gradFill>
                  <a:gsLst>
                    <a:gs pos="0">
                      <a:srgbClr val="E52329"/>
                    </a:gs>
                    <a:gs pos="37000">
                      <a:srgbClr val="F7A823"/>
                    </a:gs>
                    <a:gs pos="72000">
                      <a:srgbClr val="4EB051"/>
                    </a:gs>
                    <a:gs pos="100000">
                      <a:srgbClr val="169FDB"/>
                    </a:gs>
                  </a:gsLst>
                  <a:lin ang="2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1062.7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ject 12">
            <a:extLst>
              <a:ext uri="{FF2B5EF4-FFF2-40B4-BE49-F238E27FC236}">
                <a16:creationId xmlns:a16="http://schemas.microsoft.com/office/drawing/2014/main" id="{39AD8403-909B-5281-A81C-5A4228CD335C}"/>
              </a:ext>
            </a:extLst>
          </p:cNvPr>
          <p:cNvSpPr/>
          <p:nvPr/>
        </p:nvSpPr>
        <p:spPr>
          <a:xfrm>
            <a:off x="5293967" y="4093734"/>
            <a:ext cx="1334135" cy="414114"/>
          </a:xfrm>
          <a:custGeom>
            <a:avLst/>
            <a:gdLst/>
            <a:ahLst/>
            <a:cxnLst/>
            <a:rect l="l" t="t" r="r" b="b"/>
            <a:pathLst>
              <a:path w="1334135" h="542925">
                <a:moveTo>
                  <a:pt x="1333500" y="0"/>
                </a:moveTo>
                <a:lnTo>
                  <a:pt x="1333500" y="539750"/>
                </a:lnTo>
              </a:path>
              <a:path w="1334135" h="542925">
                <a:moveTo>
                  <a:pt x="0" y="542670"/>
                </a:moveTo>
                <a:lnTo>
                  <a:pt x="1333753" y="531876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12">
            <a:extLst>
              <a:ext uri="{FF2B5EF4-FFF2-40B4-BE49-F238E27FC236}">
                <a16:creationId xmlns:a16="http://schemas.microsoft.com/office/drawing/2014/main" id="{B43AFCBC-E2F0-D623-383F-B07B12CDC08A}"/>
              </a:ext>
            </a:extLst>
          </p:cNvPr>
          <p:cNvSpPr/>
          <p:nvPr/>
        </p:nvSpPr>
        <p:spPr>
          <a:xfrm>
            <a:off x="6453434" y="5603134"/>
            <a:ext cx="1334135" cy="484219"/>
          </a:xfrm>
          <a:custGeom>
            <a:avLst/>
            <a:gdLst/>
            <a:ahLst/>
            <a:cxnLst/>
            <a:rect l="l" t="t" r="r" b="b"/>
            <a:pathLst>
              <a:path w="1334135" h="542925">
                <a:moveTo>
                  <a:pt x="1333500" y="0"/>
                </a:moveTo>
                <a:lnTo>
                  <a:pt x="1333500" y="539750"/>
                </a:lnTo>
              </a:path>
              <a:path w="1334135" h="542925">
                <a:moveTo>
                  <a:pt x="0" y="542670"/>
                </a:moveTo>
                <a:lnTo>
                  <a:pt x="1333753" y="531876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4">
            <a:extLst>
              <a:ext uri="{FF2B5EF4-FFF2-40B4-BE49-F238E27FC236}">
                <a16:creationId xmlns:a16="http://schemas.microsoft.com/office/drawing/2014/main" id="{015E5B87-E547-C849-2150-A5EC95E39836}"/>
              </a:ext>
            </a:extLst>
          </p:cNvPr>
          <p:cNvSpPr txBox="1"/>
          <p:nvPr/>
        </p:nvSpPr>
        <p:spPr>
          <a:xfrm>
            <a:off x="1150733" y="5094701"/>
            <a:ext cx="6830579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b="1" dirty="0">
                <a:gradFill>
                  <a:gsLst>
                    <a:gs pos="0">
                      <a:srgbClr val="E52329"/>
                    </a:gs>
                    <a:gs pos="37000">
                      <a:srgbClr val="F7A823"/>
                    </a:gs>
                    <a:gs pos="72000">
                      <a:srgbClr val="4EB051"/>
                    </a:gs>
                    <a:gs pos="100000">
                      <a:srgbClr val="169FDB"/>
                    </a:gs>
                  </a:gsLst>
                  <a:lin ang="2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ЧИСЛЕННОСТЬ СЕЛЬСКОГО НАСЕЛЕНИЯ </a:t>
            </a:r>
            <a:r>
              <a:rPr lang="ru-RU" sz="3200" b="1" dirty="0">
                <a:gradFill>
                  <a:gsLst>
                    <a:gs pos="0">
                      <a:srgbClr val="E52329"/>
                    </a:gs>
                    <a:gs pos="37000">
                      <a:srgbClr val="F7A823"/>
                    </a:gs>
                    <a:gs pos="72000">
                      <a:srgbClr val="4EB051"/>
                    </a:gs>
                    <a:gs pos="100000">
                      <a:srgbClr val="169FDB"/>
                    </a:gs>
                  </a:gsLst>
                  <a:lin ang="2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304.9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Рисунок 4" descr="http://www.elect70.tomsk.ru/img/staticMap.jpg">
            <a:extLst>
              <a:ext uri="{FF2B5EF4-FFF2-40B4-BE49-F238E27FC236}">
                <a16:creationId xmlns:a16="http://schemas.microsoft.com/office/drawing/2014/main" id="{71DD03AF-962A-4CC8-13AD-A260ED512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275" y="1621536"/>
            <a:ext cx="4180269" cy="317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63548" y="587502"/>
            <a:ext cx="10191750" cy="9601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ЧИСЛЕННОСТЬ</a:t>
            </a:r>
            <a:r>
              <a:rPr sz="2200" spc="8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25" dirty="0">
                <a:solidFill>
                  <a:srgbClr val="283583"/>
                </a:solidFill>
                <a:latin typeface="Microsoft Sans Serif"/>
                <a:cs typeface="Microsoft Sans Serif"/>
              </a:rPr>
              <a:t>ИНОСТРАННЫХ</a:t>
            </a:r>
            <a:r>
              <a:rPr sz="2200" spc="5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50" dirty="0">
                <a:solidFill>
                  <a:srgbClr val="283583"/>
                </a:solidFill>
                <a:latin typeface="Microsoft Sans Serif"/>
                <a:cs typeface="Microsoft Sans Serif"/>
              </a:rPr>
              <a:t>ГРАЖДАН,</a:t>
            </a:r>
            <a:r>
              <a:rPr sz="2200" spc="4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ПРОЖИВАЮЩИХ</a:t>
            </a:r>
            <a:r>
              <a:rPr sz="2200" spc="5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ПОСТОЯННО </a:t>
            </a:r>
            <a:r>
              <a:rPr sz="2200" spc="-57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НА</a:t>
            </a:r>
            <a:r>
              <a:rPr sz="2200" spc="2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ТЕРРИТОРИИ</a:t>
            </a:r>
            <a:r>
              <a:rPr sz="2200" spc="5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ТОМСКОЙ</a:t>
            </a:r>
            <a:r>
              <a:rPr sz="2200" spc="7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ОБЛАСТИ</a:t>
            </a:r>
            <a:endParaRPr sz="2200" dirty="0">
              <a:latin typeface="Microsoft Sans Serif"/>
              <a:cs typeface="Microsoft Sans Serif"/>
            </a:endParaRPr>
          </a:p>
          <a:p>
            <a:pPr marL="33020">
              <a:lnSpc>
                <a:spcPts val="2080"/>
              </a:lnSpc>
            </a:pPr>
            <a:r>
              <a:rPr sz="1800" spc="-30" dirty="0">
                <a:solidFill>
                  <a:srgbClr val="283583"/>
                </a:solidFill>
                <a:latin typeface="Microsoft Sans Serif"/>
                <a:cs typeface="Microsoft Sans Serif"/>
              </a:rPr>
              <a:t>человек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7334" y="2015108"/>
            <a:ext cx="344106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283583"/>
                </a:solidFill>
                <a:latin typeface="Arial"/>
                <a:cs typeface="Arial"/>
              </a:rPr>
              <a:t>Численность</a:t>
            </a:r>
            <a:r>
              <a:rPr sz="2000" b="1" spc="-50" dirty="0">
                <a:solidFill>
                  <a:srgbClr val="283583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283583"/>
                </a:solidFill>
                <a:latin typeface="Arial"/>
                <a:cs typeface="Arial"/>
              </a:rPr>
              <a:t>иностранных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67334" y="2319604"/>
            <a:ext cx="189928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283583"/>
                </a:solidFill>
                <a:latin typeface="Arial"/>
                <a:cs typeface="Arial"/>
              </a:rPr>
              <a:t>граждан,</a:t>
            </a:r>
            <a:r>
              <a:rPr sz="2000" b="1" spc="-90" dirty="0">
                <a:solidFill>
                  <a:srgbClr val="283583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283583"/>
                </a:solidFill>
                <a:latin typeface="Arial"/>
                <a:cs typeface="Arial"/>
              </a:rPr>
              <a:t>всего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98242" y="2237308"/>
            <a:ext cx="154940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5400" b="1" spc="-5" dirty="0">
                <a:solidFill>
                  <a:srgbClr val="283583"/>
                </a:solidFill>
                <a:latin typeface="Arial"/>
                <a:cs typeface="Arial"/>
              </a:rPr>
              <a:t>5474</a:t>
            </a:r>
            <a:endParaRPr sz="54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68781" y="3276091"/>
            <a:ext cx="10534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283583"/>
                </a:solidFill>
                <a:latin typeface="Microsoft Sans Serif"/>
                <a:cs typeface="Microsoft Sans Serif"/>
              </a:rPr>
              <a:t>в</a:t>
            </a:r>
            <a:r>
              <a:rPr sz="14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том</a:t>
            </a:r>
            <a:r>
              <a:rPr sz="14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4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числе: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15080" y="3650056"/>
            <a:ext cx="1044575" cy="2358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715" algn="r">
              <a:lnSpc>
                <a:spcPct val="100000"/>
              </a:lnSpc>
              <a:spcBef>
                <a:spcPts val="100"/>
              </a:spcBef>
            </a:pPr>
            <a:r>
              <a:rPr lang="ru-RU" sz="3600" b="1" dirty="0">
                <a:solidFill>
                  <a:srgbClr val="00B050"/>
                </a:solidFill>
                <a:latin typeface="Arial"/>
                <a:cs typeface="Arial"/>
              </a:rPr>
              <a:t>3827</a:t>
            </a:r>
            <a:endParaRPr sz="3600" dirty="0">
              <a:solidFill>
                <a:srgbClr val="00B050"/>
              </a:solidFill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2650"/>
              </a:spcBef>
            </a:pPr>
            <a:r>
              <a:rPr lang="ru-RU" sz="3600" b="1" spc="-5" dirty="0">
                <a:solidFill>
                  <a:srgbClr val="529FD7"/>
                </a:solidFill>
                <a:latin typeface="Arial"/>
                <a:cs typeface="Arial"/>
              </a:rPr>
              <a:t>524</a:t>
            </a:r>
            <a:endParaRPr sz="3600" dirty="0">
              <a:latin typeface="Arial"/>
              <a:cs typeface="Arial"/>
            </a:endParaRPr>
          </a:p>
          <a:p>
            <a:pPr marR="6350" algn="r">
              <a:lnSpc>
                <a:spcPct val="100000"/>
              </a:lnSpc>
              <a:spcBef>
                <a:spcPts val="2755"/>
              </a:spcBef>
            </a:pPr>
            <a:r>
              <a:rPr sz="3600" b="1" spc="-105" dirty="0">
                <a:solidFill>
                  <a:srgbClr val="FFC000"/>
                </a:solidFill>
                <a:latin typeface="Arial"/>
                <a:cs typeface="Arial"/>
              </a:rPr>
              <a:t>11</a:t>
            </a:r>
            <a:r>
              <a:rPr lang="ru-RU" sz="3600" b="1" spc="-105" dirty="0">
                <a:solidFill>
                  <a:srgbClr val="FFC000"/>
                </a:solidFill>
                <a:latin typeface="Arial"/>
                <a:cs typeface="Arial"/>
              </a:rPr>
              <a:t>23</a:t>
            </a:r>
            <a:endParaRPr sz="3600" dirty="0">
              <a:solidFill>
                <a:srgbClr val="FFC000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129690" y="3882390"/>
            <a:ext cx="20605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00B050"/>
                </a:solidFill>
                <a:latin typeface="Arial"/>
                <a:cs typeface="Arial"/>
              </a:rPr>
              <a:t>граждане</a:t>
            </a:r>
            <a:r>
              <a:rPr sz="1600" b="1" spc="-5" dirty="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B050"/>
                </a:solidFill>
                <a:latin typeface="Arial"/>
                <a:cs typeface="Arial"/>
              </a:rPr>
              <a:t>стран</a:t>
            </a:r>
            <a:r>
              <a:rPr sz="1600" b="1" spc="5" dirty="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B050"/>
                </a:solidFill>
                <a:latin typeface="Arial"/>
                <a:cs typeface="Arial"/>
              </a:rPr>
              <a:t>СНГ</a:t>
            </a:r>
            <a:endParaRPr sz="1600" dirty="0">
              <a:solidFill>
                <a:srgbClr val="00B050"/>
              </a:solidFill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29690" y="4538853"/>
            <a:ext cx="20796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529FD7"/>
                </a:solidFill>
                <a:latin typeface="Arial"/>
                <a:cs typeface="Arial"/>
              </a:rPr>
              <a:t>граждане</a:t>
            </a:r>
            <a:r>
              <a:rPr sz="1600" b="1" spc="5" dirty="0">
                <a:solidFill>
                  <a:srgbClr val="529FD7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529FD7"/>
                </a:solidFill>
                <a:latin typeface="Arial"/>
                <a:cs typeface="Arial"/>
              </a:rPr>
              <a:t>стран </a:t>
            </a:r>
            <a:r>
              <a:rPr sz="1600" b="1" spc="-5" dirty="0">
                <a:solidFill>
                  <a:srgbClr val="529FD7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529FD7"/>
                </a:solidFill>
                <a:latin typeface="Arial"/>
                <a:cs typeface="Arial"/>
              </a:rPr>
              <a:t>дальнего</a:t>
            </a:r>
            <a:r>
              <a:rPr sz="1600" b="1" spc="-30" dirty="0">
                <a:solidFill>
                  <a:srgbClr val="529FD7"/>
                </a:solidFill>
                <a:latin typeface="Arial"/>
                <a:cs typeface="Arial"/>
              </a:rPr>
              <a:t> </a:t>
            </a:r>
            <a:r>
              <a:rPr sz="1600" b="1" spc="-20" dirty="0">
                <a:solidFill>
                  <a:srgbClr val="529FD7"/>
                </a:solidFill>
                <a:latin typeface="Arial"/>
                <a:cs typeface="Arial"/>
              </a:rPr>
              <a:t>зарубежья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045463" y="3528059"/>
            <a:ext cx="0" cy="497205"/>
          </a:xfrm>
          <a:custGeom>
            <a:avLst/>
            <a:gdLst/>
            <a:ahLst/>
            <a:cxnLst/>
            <a:rect l="l" t="t" r="r" b="b"/>
            <a:pathLst>
              <a:path h="497204">
                <a:moveTo>
                  <a:pt x="0" y="0"/>
                </a:moveTo>
                <a:lnTo>
                  <a:pt x="0" y="497077"/>
                </a:lnTo>
              </a:path>
            </a:pathLst>
          </a:custGeom>
          <a:ln w="6350">
            <a:solidFill>
              <a:srgbClr val="85C06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17447" y="3528059"/>
            <a:ext cx="0" cy="1471295"/>
          </a:xfrm>
          <a:custGeom>
            <a:avLst/>
            <a:gdLst/>
            <a:ahLst/>
            <a:cxnLst/>
            <a:rect l="l" t="t" r="r" b="b"/>
            <a:pathLst>
              <a:path h="1471295">
                <a:moveTo>
                  <a:pt x="0" y="0"/>
                </a:moveTo>
                <a:lnTo>
                  <a:pt x="0" y="1471295"/>
                </a:lnTo>
              </a:path>
            </a:pathLst>
          </a:custGeom>
          <a:ln w="6350">
            <a:solidFill>
              <a:srgbClr val="529F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3350" y="582242"/>
            <a:ext cx="678031" cy="678031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6831392" y="2451989"/>
            <a:ext cx="3023870" cy="3023870"/>
            <a:chOff x="6831392" y="2451989"/>
            <a:chExt cx="3023870" cy="3023870"/>
          </a:xfrm>
        </p:grpSpPr>
        <p:sp>
          <p:nvSpPr>
            <p:cNvPr id="20" name="object 20"/>
            <p:cNvSpPr/>
            <p:nvPr/>
          </p:nvSpPr>
          <p:spPr>
            <a:xfrm>
              <a:off x="6856603" y="2461514"/>
              <a:ext cx="2998470" cy="3014345"/>
            </a:xfrm>
            <a:custGeom>
              <a:avLst/>
              <a:gdLst/>
              <a:ahLst/>
              <a:cxnLst/>
              <a:rect l="l" t="t" r="r" b="b"/>
              <a:pathLst>
                <a:path w="2998470" h="3014345">
                  <a:moveTo>
                    <a:pt x="1491106" y="0"/>
                  </a:moveTo>
                  <a:lnTo>
                    <a:pt x="1491106" y="753490"/>
                  </a:lnTo>
                  <a:lnTo>
                    <a:pt x="1539569" y="755033"/>
                  </a:lnTo>
                  <a:lnTo>
                    <a:pt x="1587288" y="759601"/>
                  </a:lnTo>
                  <a:lnTo>
                    <a:pt x="1634160" y="767108"/>
                  </a:lnTo>
                  <a:lnTo>
                    <a:pt x="1680083" y="777463"/>
                  </a:lnTo>
                  <a:lnTo>
                    <a:pt x="1724956" y="790580"/>
                  </a:lnTo>
                  <a:lnTo>
                    <a:pt x="1768677" y="806370"/>
                  </a:lnTo>
                  <a:lnTo>
                    <a:pt x="1811142" y="824745"/>
                  </a:lnTo>
                  <a:lnTo>
                    <a:pt x="1852252" y="845617"/>
                  </a:lnTo>
                  <a:lnTo>
                    <a:pt x="1891902" y="868896"/>
                  </a:lnTo>
                  <a:lnTo>
                    <a:pt x="1929992" y="894496"/>
                  </a:lnTo>
                  <a:lnTo>
                    <a:pt x="1966419" y="922328"/>
                  </a:lnTo>
                  <a:lnTo>
                    <a:pt x="2001082" y="952303"/>
                  </a:lnTo>
                  <a:lnTo>
                    <a:pt x="2033878" y="984334"/>
                  </a:lnTo>
                  <a:lnTo>
                    <a:pt x="2064705" y="1018331"/>
                  </a:lnTo>
                  <a:lnTo>
                    <a:pt x="2093461" y="1054208"/>
                  </a:lnTo>
                  <a:lnTo>
                    <a:pt x="2120045" y="1091875"/>
                  </a:lnTo>
                  <a:lnTo>
                    <a:pt x="2144354" y="1131245"/>
                  </a:lnTo>
                  <a:lnTo>
                    <a:pt x="2166286" y="1172228"/>
                  </a:lnTo>
                  <a:lnTo>
                    <a:pt x="2185739" y="1214738"/>
                  </a:lnTo>
                  <a:lnTo>
                    <a:pt x="2202612" y="1258685"/>
                  </a:lnTo>
                  <a:lnTo>
                    <a:pt x="2216801" y="1303981"/>
                  </a:lnTo>
                  <a:lnTo>
                    <a:pt x="2228206" y="1350539"/>
                  </a:lnTo>
                  <a:lnTo>
                    <a:pt x="2236724" y="1398270"/>
                  </a:lnTo>
                  <a:lnTo>
                    <a:pt x="2242121" y="1445631"/>
                  </a:lnTo>
                  <a:lnTo>
                    <a:pt x="2244531" y="1492633"/>
                  </a:lnTo>
                  <a:lnTo>
                    <a:pt x="2244027" y="1539175"/>
                  </a:lnTo>
                  <a:lnTo>
                    <a:pt x="2240684" y="1585158"/>
                  </a:lnTo>
                  <a:lnTo>
                    <a:pt x="2234577" y="1630481"/>
                  </a:lnTo>
                  <a:lnTo>
                    <a:pt x="2225780" y="1675044"/>
                  </a:lnTo>
                  <a:lnTo>
                    <a:pt x="2214368" y="1718747"/>
                  </a:lnTo>
                  <a:lnTo>
                    <a:pt x="2200415" y="1761489"/>
                  </a:lnTo>
                  <a:lnTo>
                    <a:pt x="2183996" y="1803171"/>
                  </a:lnTo>
                  <a:lnTo>
                    <a:pt x="2165185" y="1843693"/>
                  </a:lnTo>
                  <a:lnTo>
                    <a:pt x="2144058" y="1882953"/>
                  </a:lnTo>
                  <a:lnTo>
                    <a:pt x="2120688" y="1920853"/>
                  </a:lnTo>
                  <a:lnTo>
                    <a:pt x="2095150" y="1957292"/>
                  </a:lnTo>
                  <a:lnTo>
                    <a:pt x="2067519" y="1992169"/>
                  </a:lnTo>
                  <a:lnTo>
                    <a:pt x="2037870" y="2025385"/>
                  </a:lnTo>
                  <a:lnTo>
                    <a:pt x="2006276" y="2056840"/>
                  </a:lnTo>
                  <a:lnTo>
                    <a:pt x="1972813" y="2086433"/>
                  </a:lnTo>
                  <a:lnTo>
                    <a:pt x="1937555" y="2114064"/>
                  </a:lnTo>
                  <a:lnTo>
                    <a:pt x="1900576" y="2139634"/>
                  </a:lnTo>
                  <a:lnTo>
                    <a:pt x="1861952" y="2163041"/>
                  </a:lnTo>
                  <a:lnTo>
                    <a:pt x="1821756" y="2184186"/>
                  </a:lnTo>
                  <a:lnTo>
                    <a:pt x="1780063" y="2202968"/>
                  </a:lnTo>
                  <a:lnTo>
                    <a:pt x="1736949" y="2219288"/>
                  </a:lnTo>
                  <a:lnTo>
                    <a:pt x="1692487" y="2233046"/>
                  </a:lnTo>
                  <a:lnTo>
                    <a:pt x="1646752" y="2244140"/>
                  </a:lnTo>
                  <a:lnTo>
                    <a:pt x="1599819" y="2252472"/>
                  </a:lnTo>
                  <a:lnTo>
                    <a:pt x="1552457" y="2257883"/>
                  </a:lnTo>
                  <a:lnTo>
                    <a:pt x="1505455" y="2260306"/>
                  </a:lnTo>
                  <a:lnTo>
                    <a:pt x="1458912" y="2259814"/>
                  </a:lnTo>
                  <a:lnTo>
                    <a:pt x="1412929" y="2256482"/>
                  </a:lnTo>
                  <a:lnTo>
                    <a:pt x="1367606" y="2250384"/>
                  </a:lnTo>
                  <a:lnTo>
                    <a:pt x="1323042" y="2241596"/>
                  </a:lnTo>
                  <a:lnTo>
                    <a:pt x="1279339" y="2230191"/>
                  </a:lnTo>
                  <a:lnTo>
                    <a:pt x="1236595" y="2216244"/>
                  </a:lnTo>
                  <a:lnTo>
                    <a:pt x="1194911" y="2199830"/>
                  </a:lnTo>
                  <a:lnTo>
                    <a:pt x="1154388" y="2181023"/>
                  </a:lnTo>
                  <a:lnTo>
                    <a:pt x="1115125" y="2159899"/>
                  </a:lnTo>
                  <a:lnTo>
                    <a:pt x="1077222" y="2136531"/>
                  </a:lnTo>
                  <a:lnTo>
                    <a:pt x="1040780" y="2110994"/>
                  </a:lnTo>
                  <a:lnTo>
                    <a:pt x="1005899" y="2083362"/>
                  </a:lnTo>
                  <a:lnTo>
                    <a:pt x="972678" y="2053711"/>
                  </a:lnTo>
                  <a:lnTo>
                    <a:pt x="941218" y="2022114"/>
                  </a:lnTo>
                  <a:lnTo>
                    <a:pt x="911619" y="1988647"/>
                  </a:lnTo>
                  <a:lnTo>
                    <a:pt x="883982" y="1953384"/>
                  </a:lnTo>
                  <a:lnTo>
                    <a:pt x="858405" y="1916399"/>
                  </a:lnTo>
                  <a:lnTo>
                    <a:pt x="834989" y="1877767"/>
                  </a:lnTo>
                  <a:lnTo>
                    <a:pt x="813835" y="1837563"/>
                  </a:lnTo>
                  <a:lnTo>
                    <a:pt x="795043" y="1795861"/>
                  </a:lnTo>
                  <a:lnTo>
                    <a:pt x="778712" y="1752736"/>
                  </a:lnTo>
                  <a:lnTo>
                    <a:pt x="764943" y="1708262"/>
                  </a:lnTo>
                  <a:lnTo>
                    <a:pt x="753835" y="1662514"/>
                  </a:lnTo>
                  <a:lnTo>
                    <a:pt x="745490" y="1615567"/>
                  </a:lnTo>
                  <a:lnTo>
                    <a:pt x="0" y="1724279"/>
                  </a:lnTo>
                  <a:lnTo>
                    <a:pt x="7783" y="1772299"/>
                  </a:lnTo>
                  <a:lnTo>
                    <a:pt x="17034" y="1819755"/>
                  </a:lnTo>
                  <a:lnTo>
                    <a:pt x="27729" y="1866623"/>
                  </a:lnTo>
                  <a:lnTo>
                    <a:pt x="39841" y="1912883"/>
                  </a:lnTo>
                  <a:lnTo>
                    <a:pt x="53346" y="1958511"/>
                  </a:lnTo>
                  <a:lnTo>
                    <a:pt x="68217" y="2003486"/>
                  </a:lnTo>
                  <a:lnTo>
                    <a:pt x="84430" y="2047785"/>
                  </a:lnTo>
                  <a:lnTo>
                    <a:pt x="101958" y="2091387"/>
                  </a:lnTo>
                  <a:lnTo>
                    <a:pt x="120776" y="2134270"/>
                  </a:lnTo>
                  <a:lnTo>
                    <a:pt x="140859" y="2176412"/>
                  </a:lnTo>
                  <a:lnTo>
                    <a:pt x="162181" y="2217790"/>
                  </a:lnTo>
                  <a:lnTo>
                    <a:pt x="184717" y="2258383"/>
                  </a:lnTo>
                  <a:lnTo>
                    <a:pt x="208441" y="2298168"/>
                  </a:lnTo>
                  <a:lnTo>
                    <a:pt x="233328" y="2337124"/>
                  </a:lnTo>
                  <a:lnTo>
                    <a:pt x="259352" y="2375228"/>
                  </a:lnTo>
                  <a:lnTo>
                    <a:pt x="286488" y="2412458"/>
                  </a:lnTo>
                  <a:lnTo>
                    <a:pt x="314710" y="2448793"/>
                  </a:lnTo>
                  <a:lnTo>
                    <a:pt x="343993" y="2484210"/>
                  </a:lnTo>
                  <a:lnTo>
                    <a:pt x="374312" y="2518687"/>
                  </a:lnTo>
                  <a:lnTo>
                    <a:pt x="405640" y="2552203"/>
                  </a:lnTo>
                  <a:lnTo>
                    <a:pt x="437952" y="2584735"/>
                  </a:lnTo>
                  <a:lnTo>
                    <a:pt x="471223" y="2616261"/>
                  </a:lnTo>
                  <a:lnTo>
                    <a:pt x="505428" y="2646759"/>
                  </a:lnTo>
                  <a:lnTo>
                    <a:pt x="540540" y="2676207"/>
                  </a:lnTo>
                  <a:lnTo>
                    <a:pt x="576535" y="2704583"/>
                  </a:lnTo>
                  <a:lnTo>
                    <a:pt x="613387" y="2731866"/>
                  </a:lnTo>
                  <a:lnTo>
                    <a:pt x="651069" y="2758032"/>
                  </a:lnTo>
                  <a:lnTo>
                    <a:pt x="689558" y="2783060"/>
                  </a:lnTo>
                  <a:lnTo>
                    <a:pt x="728828" y="2806928"/>
                  </a:lnTo>
                  <a:lnTo>
                    <a:pt x="768852" y="2829614"/>
                  </a:lnTo>
                  <a:lnTo>
                    <a:pt x="809605" y="2851096"/>
                  </a:lnTo>
                  <a:lnTo>
                    <a:pt x="851063" y="2871351"/>
                  </a:lnTo>
                  <a:lnTo>
                    <a:pt x="893199" y="2890359"/>
                  </a:lnTo>
                  <a:lnTo>
                    <a:pt x="935988" y="2908096"/>
                  </a:lnTo>
                  <a:lnTo>
                    <a:pt x="979404" y="2924541"/>
                  </a:lnTo>
                  <a:lnTo>
                    <a:pt x="1023423" y="2939671"/>
                  </a:lnTo>
                  <a:lnTo>
                    <a:pt x="1068017" y="2953465"/>
                  </a:lnTo>
                  <a:lnTo>
                    <a:pt x="1113163" y="2965900"/>
                  </a:lnTo>
                  <a:lnTo>
                    <a:pt x="1158834" y="2976955"/>
                  </a:lnTo>
                  <a:lnTo>
                    <a:pt x="1205006" y="2986608"/>
                  </a:lnTo>
                  <a:lnTo>
                    <a:pt x="1251652" y="2994836"/>
                  </a:lnTo>
                  <a:lnTo>
                    <a:pt x="1298747" y="3001617"/>
                  </a:lnTo>
                  <a:lnTo>
                    <a:pt x="1346265" y="3006930"/>
                  </a:lnTo>
                  <a:lnTo>
                    <a:pt x="1394181" y="3010752"/>
                  </a:lnTo>
                  <a:lnTo>
                    <a:pt x="1442470" y="3013062"/>
                  </a:lnTo>
                  <a:lnTo>
                    <a:pt x="1491106" y="3013837"/>
                  </a:lnTo>
                  <a:lnTo>
                    <a:pt x="1538941" y="3013092"/>
                  </a:lnTo>
                  <a:lnTo>
                    <a:pt x="1586405" y="3010872"/>
                  </a:lnTo>
                  <a:lnTo>
                    <a:pt x="1633475" y="3007200"/>
                  </a:lnTo>
                  <a:lnTo>
                    <a:pt x="1680129" y="3002096"/>
                  </a:lnTo>
                  <a:lnTo>
                    <a:pt x="1726345" y="2995584"/>
                  </a:lnTo>
                  <a:lnTo>
                    <a:pt x="1772102" y="2987686"/>
                  </a:lnTo>
                  <a:lnTo>
                    <a:pt x="1817377" y="2978423"/>
                  </a:lnTo>
                  <a:lnTo>
                    <a:pt x="1862148" y="2967817"/>
                  </a:lnTo>
                  <a:lnTo>
                    <a:pt x="1906392" y="2955891"/>
                  </a:lnTo>
                  <a:lnTo>
                    <a:pt x="1950089" y="2942666"/>
                  </a:lnTo>
                  <a:lnTo>
                    <a:pt x="1993216" y="2928165"/>
                  </a:lnTo>
                  <a:lnTo>
                    <a:pt x="2035750" y="2912410"/>
                  </a:lnTo>
                  <a:lnTo>
                    <a:pt x="2077670" y="2895423"/>
                  </a:lnTo>
                  <a:lnTo>
                    <a:pt x="2118953" y="2877225"/>
                  </a:lnTo>
                  <a:lnTo>
                    <a:pt x="2159579" y="2857840"/>
                  </a:lnTo>
                  <a:lnTo>
                    <a:pt x="2199523" y="2837288"/>
                  </a:lnTo>
                  <a:lnTo>
                    <a:pt x="2238765" y="2815593"/>
                  </a:lnTo>
                  <a:lnTo>
                    <a:pt x="2277283" y="2792775"/>
                  </a:lnTo>
                  <a:lnTo>
                    <a:pt x="2315053" y="2768858"/>
                  </a:lnTo>
                  <a:lnTo>
                    <a:pt x="2352055" y="2743863"/>
                  </a:lnTo>
                  <a:lnTo>
                    <a:pt x="2388266" y="2717813"/>
                  </a:lnTo>
                  <a:lnTo>
                    <a:pt x="2423664" y="2690728"/>
                  </a:lnTo>
                  <a:lnTo>
                    <a:pt x="2458227" y="2662632"/>
                  </a:lnTo>
                  <a:lnTo>
                    <a:pt x="2491932" y="2633547"/>
                  </a:lnTo>
                  <a:lnTo>
                    <a:pt x="2524759" y="2603494"/>
                  </a:lnTo>
                  <a:lnTo>
                    <a:pt x="2556684" y="2572496"/>
                  </a:lnTo>
                  <a:lnTo>
                    <a:pt x="2587686" y="2540574"/>
                  </a:lnTo>
                  <a:lnTo>
                    <a:pt x="2617743" y="2507751"/>
                  </a:lnTo>
                  <a:lnTo>
                    <a:pt x="2646832" y="2474049"/>
                  </a:lnTo>
                  <a:lnTo>
                    <a:pt x="2674931" y="2439490"/>
                  </a:lnTo>
                  <a:lnTo>
                    <a:pt x="2702019" y="2404095"/>
                  </a:lnTo>
                  <a:lnTo>
                    <a:pt x="2728073" y="2367888"/>
                  </a:lnTo>
                  <a:lnTo>
                    <a:pt x="2753072" y="2330890"/>
                  </a:lnTo>
                  <a:lnTo>
                    <a:pt x="2776992" y="2293122"/>
                  </a:lnTo>
                  <a:lnTo>
                    <a:pt x="2799813" y="2254608"/>
                  </a:lnTo>
                  <a:lnTo>
                    <a:pt x="2821512" y="2215370"/>
                  </a:lnTo>
                  <a:lnTo>
                    <a:pt x="2842066" y="2175428"/>
                  </a:lnTo>
                  <a:lnTo>
                    <a:pt x="2861455" y="2134806"/>
                  </a:lnTo>
                  <a:lnTo>
                    <a:pt x="2879655" y="2093525"/>
                  </a:lnTo>
                  <a:lnTo>
                    <a:pt x="2896645" y="2051608"/>
                  </a:lnTo>
                  <a:lnTo>
                    <a:pt x="2912403" y="2009076"/>
                  </a:lnTo>
                  <a:lnTo>
                    <a:pt x="2926906" y="1965952"/>
                  </a:lnTo>
                  <a:lnTo>
                    <a:pt x="2940133" y="1922257"/>
                  </a:lnTo>
                  <a:lnTo>
                    <a:pt x="2952061" y="1878014"/>
                  </a:lnTo>
                  <a:lnTo>
                    <a:pt x="2962668" y="1833245"/>
                  </a:lnTo>
                  <a:lnTo>
                    <a:pt x="2971933" y="1787972"/>
                  </a:lnTo>
                  <a:lnTo>
                    <a:pt x="2979833" y="1742217"/>
                  </a:lnTo>
                  <a:lnTo>
                    <a:pt x="2986346" y="1696002"/>
                  </a:lnTo>
                  <a:lnTo>
                    <a:pt x="2991450" y="1649348"/>
                  </a:lnTo>
                  <a:lnTo>
                    <a:pt x="2995123" y="1602279"/>
                  </a:lnTo>
                  <a:lnTo>
                    <a:pt x="2997344" y="1554816"/>
                  </a:lnTo>
                  <a:lnTo>
                    <a:pt x="2998089" y="1506982"/>
                  </a:lnTo>
                  <a:lnTo>
                    <a:pt x="2997344" y="1459147"/>
                  </a:lnTo>
                  <a:lnTo>
                    <a:pt x="2995123" y="1411683"/>
                  </a:lnTo>
                  <a:lnTo>
                    <a:pt x="2991450" y="1364613"/>
                  </a:lnTo>
                  <a:lnTo>
                    <a:pt x="2986346" y="1317959"/>
                  </a:lnTo>
                  <a:lnTo>
                    <a:pt x="2979833" y="1271743"/>
                  </a:lnTo>
                  <a:lnTo>
                    <a:pt x="2971933" y="1225986"/>
                  </a:lnTo>
                  <a:lnTo>
                    <a:pt x="2962668" y="1180711"/>
                  </a:lnTo>
                  <a:lnTo>
                    <a:pt x="2952061" y="1135940"/>
                  </a:lnTo>
                  <a:lnTo>
                    <a:pt x="2940133" y="1091696"/>
                  </a:lnTo>
                  <a:lnTo>
                    <a:pt x="2926906" y="1047999"/>
                  </a:lnTo>
                  <a:lnTo>
                    <a:pt x="2912403" y="1004872"/>
                  </a:lnTo>
                  <a:lnTo>
                    <a:pt x="2896645" y="962338"/>
                  </a:lnTo>
                  <a:lnTo>
                    <a:pt x="2879655" y="920418"/>
                  </a:lnTo>
                  <a:lnTo>
                    <a:pt x="2861455" y="879135"/>
                  </a:lnTo>
                  <a:lnTo>
                    <a:pt x="2842066" y="838509"/>
                  </a:lnTo>
                  <a:lnTo>
                    <a:pt x="2821512" y="798565"/>
                  </a:lnTo>
                  <a:lnTo>
                    <a:pt x="2799813" y="759323"/>
                  </a:lnTo>
                  <a:lnTo>
                    <a:pt x="2776992" y="720805"/>
                  </a:lnTo>
                  <a:lnTo>
                    <a:pt x="2753072" y="683035"/>
                  </a:lnTo>
                  <a:lnTo>
                    <a:pt x="2728073" y="646033"/>
                  </a:lnTo>
                  <a:lnTo>
                    <a:pt x="2702019" y="609822"/>
                  </a:lnTo>
                  <a:lnTo>
                    <a:pt x="2674931" y="574424"/>
                  </a:lnTo>
                  <a:lnTo>
                    <a:pt x="2646832" y="539861"/>
                  </a:lnTo>
                  <a:lnTo>
                    <a:pt x="2617743" y="506156"/>
                  </a:lnTo>
                  <a:lnTo>
                    <a:pt x="2587686" y="473329"/>
                  </a:lnTo>
                  <a:lnTo>
                    <a:pt x="2556684" y="441404"/>
                  </a:lnTo>
                  <a:lnTo>
                    <a:pt x="2524759" y="410402"/>
                  </a:lnTo>
                  <a:lnTo>
                    <a:pt x="2491932" y="380345"/>
                  </a:lnTo>
                  <a:lnTo>
                    <a:pt x="2458227" y="351256"/>
                  </a:lnTo>
                  <a:lnTo>
                    <a:pt x="2423664" y="323157"/>
                  </a:lnTo>
                  <a:lnTo>
                    <a:pt x="2388266" y="296069"/>
                  </a:lnTo>
                  <a:lnTo>
                    <a:pt x="2352055" y="270015"/>
                  </a:lnTo>
                  <a:lnTo>
                    <a:pt x="2315053" y="245016"/>
                  </a:lnTo>
                  <a:lnTo>
                    <a:pt x="2277283" y="221096"/>
                  </a:lnTo>
                  <a:lnTo>
                    <a:pt x="2238765" y="198275"/>
                  </a:lnTo>
                  <a:lnTo>
                    <a:pt x="2199523" y="176576"/>
                  </a:lnTo>
                  <a:lnTo>
                    <a:pt x="2159579" y="156022"/>
                  </a:lnTo>
                  <a:lnTo>
                    <a:pt x="2118953" y="136633"/>
                  </a:lnTo>
                  <a:lnTo>
                    <a:pt x="2077670" y="118433"/>
                  </a:lnTo>
                  <a:lnTo>
                    <a:pt x="2035750" y="101443"/>
                  </a:lnTo>
                  <a:lnTo>
                    <a:pt x="1993216" y="85685"/>
                  </a:lnTo>
                  <a:lnTo>
                    <a:pt x="1950089" y="71182"/>
                  </a:lnTo>
                  <a:lnTo>
                    <a:pt x="1906392" y="57955"/>
                  </a:lnTo>
                  <a:lnTo>
                    <a:pt x="1862148" y="46027"/>
                  </a:lnTo>
                  <a:lnTo>
                    <a:pt x="1817377" y="35420"/>
                  </a:lnTo>
                  <a:lnTo>
                    <a:pt x="1772102" y="26155"/>
                  </a:lnTo>
                  <a:lnTo>
                    <a:pt x="1726345" y="18255"/>
                  </a:lnTo>
                  <a:lnTo>
                    <a:pt x="1680129" y="11742"/>
                  </a:lnTo>
                  <a:lnTo>
                    <a:pt x="1633475" y="6638"/>
                  </a:lnTo>
                  <a:lnTo>
                    <a:pt x="1586405" y="2965"/>
                  </a:lnTo>
                  <a:lnTo>
                    <a:pt x="1538941" y="744"/>
                  </a:lnTo>
                  <a:lnTo>
                    <a:pt x="1491106" y="0"/>
                  </a:lnTo>
                  <a:close/>
                </a:path>
              </a:pathLst>
            </a:custGeom>
            <a:solidFill>
              <a:srgbClr val="85C0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840917" y="3496691"/>
              <a:ext cx="791845" cy="689610"/>
            </a:xfrm>
            <a:custGeom>
              <a:avLst/>
              <a:gdLst/>
              <a:ahLst/>
              <a:cxnLst/>
              <a:rect l="l" t="t" r="r" b="b"/>
              <a:pathLst>
                <a:path w="791845" h="689610">
                  <a:moveTo>
                    <a:pt x="75629" y="0"/>
                  </a:moveTo>
                  <a:lnTo>
                    <a:pt x="60759" y="47752"/>
                  </a:lnTo>
                  <a:lnTo>
                    <a:pt x="47503" y="95894"/>
                  </a:lnTo>
                  <a:lnTo>
                    <a:pt x="35863" y="144387"/>
                  </a:lnTo>
                  <a:lnTo>
                    <a:pt x="25845" y="193187"/>
                  </a:lnTo>
                  <a:lnTo>
                    <a:pt x="17452" y="242254"/>
                  </a:lnTo>
                  <a:lnTo>
                    <a:pt x="10688" y="291548"/>
                  </a:lnTo>
                  <a:lnTo>
                    <a:pt x="5557" y="341026"/>
                  </a:lnTo>
                  <a:lnTo>
                    <a:pt x="2063" y="390649"/>
                  </a:lnTo>
                  <a:lnTo>
                    <a:pt x="209" y="440374"/>
                  </a:lnTo>
                  <a:lnTo>
                    <a:pt x="0" y="490160"/>
                  </a:lnTo>
                  <a:lnTo>
                    <a:pt x="1439" y="539967"/>
                  </a:lnTo>
                  <a:lnTo>
                    <a:pt x="4530" y="589754"/>
                  </a:lnTo>
                  <a:lnTo>
                    <a:pt x="9278" y="639479"/>
                  </a:lnTo>
                  <a:lnTo>
                    <a:pt x="15685" y="689102"/>
                  </a:lnTo>
                  <a:lnTo>
                    <a:pt x="761175" y="580390"/>
                  </a:lnTo>
                  <a:lnTo>
                    <a:pt x="755645" y="530739"/>
                  </a:lnTo>
                  <a:lnTo>
                    <a:pt x="753413" y="480958"/>
                  </a:lnTo>
                  <a:lnTo>
                    <a:pt x="754467" y="431210"/>
                  </a:lnTo>
                  <a:lnTo>
                    <a:pt x="758794" y="381659"/>
                  </a:lnTo>
                  <a:lnTo>
                    <a:pt x="766379" y="332471"/>
                  </a:lnTo>
                  <a:lnTo>
                    <a:pt x="777211" y="283809"/>
                  </a:lnTo>
                  <a:lnTo>
                    <a:pt x="791274" y="235839"/>
                  </a:lnTo>
                  <a:lnTo>
                    <a:pt x="75629" y="0"/>
                  </a:lnTo>
                  <a:close/>
                </a:path>
              </a:pathLst>
            </a:custGeom>
            <a:solidFill>
              <a:srgbClr val="529F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840917" y="3496691"/>
              <a:ext cx="791845" cy="689610"/>
            </a:xfrm>
            <a:custGeom>
              <a:avLst/>
              <a:gdLst/>
              <a:ahLst/>
              <a:cxnLst/>
              <a:rect l="l" t="t" r="r" b="b"/>
              <a:pathLst>
                <a:path w="791845" h="689610">
                  <a:moveTo>
                    <a:pt x="15685" y="689102"/>
                  </a:moveTo>
                  <a:lnTo>
                    <a:pt x="9278" y="639479"/>
                  </a:lnTo>
                  <a:lnTo>
                    <a:pt x="4530" y="589754"/>
                  </a:lnTo>
                  <a:lnTo>
                    <a:pt x="1439" y="539967"/>
                  </a:lnTo>
                  <a:lnTo>
                    <a:pt x="0" y="490160"/>
                  </a:lnTo>
                  <a:lnTo>
                    <a:pt x="209" y="440374"/>
                  </a:lnTo>
                  <a:lnTo>
                    <a:pt x="2063" y="390649"/>
                  </a:lnTo>
                  <a:lnTo>
                    <a:pt x="5557" y="341026"/>
                  </a:lnTo>
                  <a:lnTo>
                    <a:pt x="10688" y="291548"/>
                  </a:lnTo>
                  <a:lnTo>
                    <a:pt x="17452" y="242254"/>
                  </a:lnTo>
                  <a:lnTo>
                    <a:pt x="25845" y="193187"/>
                  </a:lnTo>
                  <a:lnTo>
                    <a:pt x="35863" y="144387"/>
                  </a:lnTo>
                  <a:lnTo>
                    <a:pt x="47503" y="95894"/>
                  </a:lnTo>
                  <a:lnTo>
                    <a:pt x="60759" y="47752"/>
                  </a:lnTo>
                  <a:lnTo>
                    <a:pt x="75629" y="0"/>
                  </a:lnTo>
                  <a:lnTo>
                    <a:pt x="791274" y="235839"/>
                  </a:lnTo>
                  <a:lnTo>
                    <a:pt x="777211" y="283809"/>
                  </a:lnTo>
                  <a:lnTo>
                    <a:pt x="766379" y="332471"/>
                  </a:lnTo>
                  <a:lnTo>
                    <a:pt x="758794" y="381659"/>
                  </a:lnTo>
                  <a:lnTo>
                    <a:pt x="754467" y="431210"/>
                  </a:lnTo>
                  <a:lnTo>
                    <a:pt x="753413" y="480958"/>
                  </a:lnTo>
                  <a:lnTo>
                    <a:pt x="755645" y="530739"/>
                  </a:lnTo>
                  <a:lnTo>
                    <a:pt x="761175" y="580390"/>
                  </a:lnTo>
                  <a:lnTo>
                    <a:pt x="15685" y="689102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916547" y="2461514"/>
              <a:ext cx="1431290" cy="1271270"/>
            </a:xfrm>
            <a:custGeom>
              <a:avLst/>
              <a:gdLst/>
              <a:ahLst/>
              <a:cxnLst/>
              <a:rect l="l" t="t" r="r" b="b"/>
              <a:pathLst>
                <a:path w="1431290" h="1271270">
                  <a:moveTo>
                    <a:pt x="1431162" y="0"/>
                  </a:moveTo>
                  <a:lnTo>
                    <a:pt x="1382518" y="779"/>
                  </a:lnTo>
                  <a:lnTo>
                    <a:pt x="1334177" y="3103"/>
                  </a:lnTo>
                  <a:lnTo>
                    <a:pt x="1286169" y="6952"/>
                  </a:lnTo>
                  <a:lnTo>
                    <a:pt x="1238520" y="12306"/>
                  </a:lnTo>
                  <a:lnTo>
                    <a:pt x="1191260" y="19143"/>
                  </a:lnTo>
                  <a:lnTo>
                    <a:pt x="1144415" y="27444"/>
                  </a:lnTo>
                  <a:lnTo>
                    <a:pt x="1098015" y="37189"/>
                  </a:lnTo>
                  <a:lnTo>
                    <a:pt x="1052088" y="48356"/>
                  </a:lnTo>
                  <a:lnTo>
                    <a:pt x="1006661" y="60926"/>
                  </a:lnTo>
                  <a:lnTo>
                    <a:pt x="961763" y="74878"/>
                  </a:lnTo>
                  <a:lnTo>
                    <a:pt x="917421" y="90192"/>
                  </a:lnTo>
                  <a:lnTo>
                    <a:pt x="873664" y="106847"/>
                  </a:lnTo>
                  <a:lnTo>
                    <a:pt x="830520" y="124824"/>
                  </a:lnTo>
                  <a:lnTo>
                    <a:pt x="788018" y="144101"/>
                  </a:lnTo>
                  <a:lnTo>
                    <a:pt x="746184" y="164658"/>
                  </a:lnTo>
                  <a:lnTo>
                    <a:pt x="705048" y="186476"/>
                  </a:lnTo>
                  <a:lnTo>
                    <a:pt x="664637" y="209533"/>
                  </a:lnTo>
                  <a:lnTo>
                    <a:pt x="624979" y="233810"/>
                  </a:lnTo>
                  <a:lnTo>
                    <a:pt x="586103" y="259286"/>
                  </a:lnTo>
                  <a:lnTo>
                    <a:pt x="548036" y="285940"/>
                  </a:lnTo>
                  <a:lnTo>
                    <a:pt x="510807" y="313752"/>
                  </a:lnTo>
                  <a:lnTo>
                    <a:pt x="474445" y="342703"/>
                  </a:lnTo>
                  <a:lnTo>
                    <a:pt x="438975" y="372771"/>
                  </a:lnTo>
                  <a:lnTo>
                    <a:pt x="404428" y="403936"/>
                  </a:lnTo>
                  <a:lnTo>
                    <a:pt x="370832" y="436178"/>
                  </a:lnTo>
                  <a:lnTo>
                    <a:pt x="338213" y="469476"/>
                  </a:lnTo>
                  <a:lnTo>
                    <a:pt x="306601" y="503810"/>
                  </a:lnTo>
                  <a:lnTo>
                    <a:pt x="276023" y="539160"/>
                  </a:lnTo>
                  <a:lnTo>
                    <a:pt x="246507" y="575506"/>
                  </a:lnTo>
                  <a:lnTo>
                    <a:pt x="218082" y="612826"/>
                  </a:lnTo>
                  <a:lnTo>
                    <a:pt x="190776" y="651101"/>
                  </a:lnTo>
                  <a:lnTo>
                    <a:pt x="164617" y="690311"/>
                  </a:lnTo>
                  <a:lnTo>
                    <a:pt x="139633" y="730434"/>
                  </a:lnTo>
                  <a:lnTo>
                    <a:pt x="115851" y="771451"/>
                  </a:lnTo>
                  <a:lnTo>
                    <a:pt x="93301" y="813341"/>
                  </a:lnTo>
                  <a:lnTo>
                    <a:pt x="72010" y="856084"/>
                  </a:lnTo>
                  <a:lnTo>
                    <a:pt x="52006" y="899659"/>
                  </a:lnTo>
                  <a:lnTo>
                    <a:pt x="33318" y="944047"/>
                  </a:lnTo>
                  <a:lnTo>
                    <a:pt x="15973" y="989226"/>
                  </a:lnTo>
                  <a:lnTo>
                    <a:pt x="0" y="1035176"/>
                  </a:lnTo>
                  <a:lnTo>
                    <a:pt x="715645" y="1271016"/>
                  </a:lnTo>
                  <a:lnTo>
                    <a:pt x="732286" y="1225451"/>
                  </a:lnTo>
                  <a:lnTo>
                    <a:pt x="751617" y="1181471"/>
                  </a:lnTo>
                  <a:lnTo>
                    <a:pt x="773525" y="1139156"/>
                  </a:lnTo>
                  <a:lnTo>
                    <a:pt x="797898" y="1098589"/>
                  </a:lnTo>
                  <a:lnTo>
                    <a:pt x="824622" y="1059850"/>
                  </a:lnTo>
                  <a:lnTo>
                    <a:pt x="853586" y="1023021"/>
                  </a:lnTo>
                  <a:lnTo>
                    <a:pt x="884677" y="988183"/>
                  </a:lnTo>
                  <a:lnTo>
                    <a:pt x="917782" y="955417"/>
                  </a:lnTo>
                  <a:lnTo>
                    <a:pt x="952788" y="924806"/>
                  </a:lnTo>
                  <a:lnTo>
                    <a:pt x="989583" y="896429"/>
                  </a:lnTo>
                  <a:lnTo>
                    <a:pt x="1028055" y="870369"/>
                  </a:lnTo>
                  <a:lnTo>
                    <a:pt x="1068091" y="846706"/>
                  </a:lnTo>
                  <a:lnTo>
                    <a:pt x="1109578" y="825523"/>
                  </a:lnTo>
                  <a:lnTo>
                    <a:pt x="1152403" y="806901"/>
                  </a:lnTo>
                  <a:lnTo>
                    <a:pt x="1196455" y="790920"/>
                  </a:lnTo>
                  <a:lnTo>
                    <a:pt x="1241620" y="777662"/>
                  </a:lnTo>
                  <a:lnTo>
                    <a:pt x="1287785" y="767209"/>
                  </a:lnTo>
                  <a:lnTo>
                    <a:pt x="1334840" y="759642"/>
                  </a:lnTo>
                  <a:lnTo>
                    <a:pt x="1382669" y="755042"/>
                  </a:lnTo>
                  <a:lnTo>
                    <a:pt x="1431162" y="753490"/>
                  </a:lnTo>
                  <a:lnTo>
                    <a:pt x="1431162" y="0"/>
                  </a:lnTo>
                  <a:close/>
                </a:path>
              </a:pathLst>
            </a:custGeom>
            <a:solidFill>
              <a:srgbClr val="FCDC75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4"/>
            <p:cNvSpPr/>
            <p:nvPr/>
          </p:nvSpPr>
          <p:spPr>
            <a:xfrm>
              <a:off x="6916547" y="2461514"/>
              <a:ext cx="1431290" cy="1271270"/>
            </a:xfrm>
            <a:custGeom>
              <a:avLst/>
              <a:gdLst/>
              <a:ahLst/>
              <a:cxnLst/>
              <a:rect l="l" t="t" r="r" b="b"/>
              <a:pathLst>
                <a:path w="1431290" h="1271270">
                  <a:moveTo>
                    <a:pt x="0" y="1035176"/>
                  </a:moveTo>
                  <a:lnTo>
                    <a:pt x="15973" y="989226"/>
                  </a:lnTo>
                  <a:lnTo>
                    <a:pt x="33318" y="944047"/>
                  </a:lnTo>
                  <a:lnTo>
                    <a:pt x="52006" y="899659"/>
                  </a:lnTo>
                  <a:lnTo>
                    <a:pt x="72010" y="856084"/>
                  </a:lnTo>
                  <a:lnTo>
                    <a:pt x="93301" y="813341"/>
                  </a:lnTo>
                  <a:lnTo>
                    <a:pt x="115851" y="771451"/>
                  </a:lnTo>
                  <a:lnTo>
                    <a:pt x="139633" y="730434"/>
                  </a:lnTo>
                  <a:lnTo>
                    <a:pt x="164617" y="690311"/>
                  </a:lnTo>
                  <a:lnTo>
                    <a:pt x="190776" y="651101"/>
                  </a:lnTo>
                  <a:lnTo>
                    <a:pt x="218082" y="612826"/>
                  </a:lnTo>
                  <a:lnTo>
                    <a:pt x="246507" y="575506"/>
                  </a:lnTo>
                  <a:lnTo>
                    <a:pt x="276023" y="539160"/>
                  </a:lnTo>
                  <a:lnTo>
                    <a:pt x="306601" y="503810"/>
                  </a:lnTo>
                  <a:lnTo>
                    <a:pt x="338213" y="469476"/>
                  </a:lnTo>
                  <a:lnTo>
                    <a:pt x="370832" y="436178"/>
                  </a:lnTo>
                  <a:lnTo>
                    <a:pt x="404428" y="403936"/>
                  </a:lnTo>
                  <a:lnTo>
                    <a:pt x="438975" y="372771"/>
                  </a:lnTo>
                  <a:lnTo>
                    <a:pt x="474445" y="342703"/>
                  </a:lnTo>
                  <a:lnTo>
                    <a:pt x="510807" y="313752"/>
                  </a:lnTo>
                  <a:lnTo>
                    <a:pt x="548036" y="285940"/>
                  </a:lnTo>
                  <a:lnTo>
                    <a:pt x="586103" y="259286"/>
                  </a:lnTo>
                  <a:lnTo>
                    <a:pt x="624979" y="233810"/>
                  </a:lnTo>
                  <a:lnTo>
                    <a:pt x="664637" y="209533"/>
                  </a:lnTo>
                  <a:lnTo>
                    <a:pt x="705048" y="186476"/>
                  </a:lnTo>
                  <a:lnTo>
                    <a:pt x="746184" y="164658"/>
                  </a:lnTo>
                  <a:lnTo>
                    <a:pt x="788018" y="144101"/>
                  </a:lnTo>
                  <a:lnTo>
                    <a:pt x="830520" y="124824"/>
                  </a:lnTo>
                  <a:lnTo>
                    <a:pt x="873664" y="106847"/>
                  </a:lnTo>
                  <a:lnTo>
                    <a:pt x="917421" y="90192"/>
                  </a:lnTo>
                  <a:lnTo>
                    <a:pt x="961763" y="74878"/>
                  </a:lnTo>
                  <a:lnTo>
                    <a:pt x="1006661" y="60926"/>
                  </a:lnTo>
                  <a:lnTo>
                    <a:pt x="1052088" y="48356"/>
                  </a:lnTo>
                  <a:lnTo>
                    <a:pt x="1098015" y="37189"/>
                  </a:lnTo>
                  <a:lnTo>
                    <a:pt x="1144415" y="27444"/>
                  </a:lnTo>
                  <a:lnTo>
                    <a:pt x="1191260" y="19143"/>
                  </a:lnTo>
                  <a:lnTo>
                    <a:pt x="1238520" y="12306"/>
                  </a:lnTo>
                  <a:lnTo>
                    <a:pt x="1286169" y="6952"/>
                  </a:lnTo>
                  <a:lnTo>
                    <a:pt x="1334177" y="3103"/>
                  </a:lnTo>
                  <a:lnTo>
                    <a:pt x="1382518" y="779"/>
                  </a:lnTo>
                  <a:lnTo>
                    <a:pt x="1431162" y="0"/>
                  </a:lnTo>
                  <a:lnTo>
                    <a:pt x="1431162" y="753490"/>
                  </a:lnTo>
                  <a:lnTo>
                    <a:pt x="1382669" y="755042"/>
                  </a:lnTo>
                  <a:lnTo>
                    <a:pt x="1334840" y="759642"/>
                  </a:lnTo>
                  <a:lnTo>
                    <a:pt x="1287785" y="767209"/>
                  </a:lnTo>
                  <a:lnTo>
                    <a:pt x="1241620" y="777662"/>
                  </a:lnTo>
                  <a:lnTo>
                    <a:pt x="1196455" y="790920"/>
                  </a:lnTo>
                  <a:lnTo>
                    <a:pt x="1152403" y="806901"/>
                  </a:lnTo>
                  <a:lnTo>
                    <a:pt x="1109578" y="825523"/>
                  </a:lnTo>
                  <a:lnTo>
                    <a:pt x="1068091" y="846706"/>
                  </a:lnTo>
                  <a:lnTo>
                    <a:pt x="1028055" y="870369"/>
                  </a:lnTo>
                  <a:lnTo>
                    <a:pt x="989583" y="896429"/>
                  </a:lnTo>
                  <a:lnTo>
                    <a:pt x="952788" y="924806"/>
                  </a:lnTo>
                  <a:lnTo>
                    <a:pt x="917782" y="955417"/>
                  </a:lnTo>
                  <a:lnTo>
                    <a:pt x="884677" y="988183"/>
                  </a:lnTo>
                  <a:lnTo>
                    <a:pt x="853586" y="1023021"/>
                  </a:lnTo>
                  <a:lnTo>
                    <a:pt x="824622" y="1059850"/>
                  </a:lnTo>
                  <a:lnTo>
                    <a:pt x="797898" y="1098589"/>
                  </a:lnTo>
                  <a:lnTo>
                    <a:pt x="773525" y="1139156"/>
                  </a:lnTo>
                  <a:lnTo>
                    <a:pt x="751617" y="1181471"/>
                  </a:lnTo>
                  <a:lnTo>
                    <a:pt x="732286" y="1225451"/>
                  </a:lnTo>
                  <a:lnTo>
                    <a:pt x="715645" y="1271016"/>
                  </a:lnTo>
                  <a:lnTo>
                    <a:pt x="0" y="1035176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9811257" y="4543171"/>
            <a:ext cx="103568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2800" b="1" spc="-5" dirty="0">
                <a:solidFill>
                  <a:srgbClr val="00B050"/>
                </a:solidFill>
                <a:latin typeface="Arial"/>
                <a:cs typeface="Arial"/>
              </a:rPr>
              <a:t>69.9</a:t>
            </a:r>
            <a:r>
              <a:rPr sz="2800" b="1" spc="-5" dirty="0">
                <a:solidFill>
                  <a:srgbClr val="00B050"/>
                </a:solidFill>
                <a:latin typeface="Arial"/>
                <a:cs typeface="Arial"/>
              </a:rPr>
              <a:t>%</a:t>
            </a:r>
            <a:endParaRPr sz="2800" dirty="0">
              <a:solidFill>
                <a:srgbClr val="00B050"/>
              </a:solidFill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880353" y="3553459"/>
            <a:ext cx="837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2800" b="1" spc="-5" dirty="0">
                <a:solidFill>
                  <a:srgbClr val="529FD7"/>
                </a:solidFill>
                <a:latin typeface="Arial"/>
                <a:cs typeface="Arial"/>
              </a:rPr>
              <a:t>9.6</a:t>
            </a:r>
            <a:r>
              <a:rPr sz="2800" b="1" spc="-5" dirty="0">
                <a:solidFill>
                  <a:srgbClr val="529FD7"/>
                </a:solidFill>
                <a:latin typeface="Arial"/>
                <a:cs typeface="Arial"/>
              </a:rPr>
              <a:t>%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441440" y="2177542"/>
            <a:ext cx="103568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2800" b="1" spc="-5" dirty="0">
                <a:solidFill>
                  <a:srgbClr val="FFC000"/>
                </a:solidFill>
                <a:latin typeface="Arial"/>
                <a:cs typeface="Arial"/>
              </a:rPr>
              <a:t>20.5</a:t>
            </a:r>
            <a:r>
              <a:rPr sz="2800" b="1" spc="-5" dirty="0">
                <a:solidFill>
                  <a:srgbClr val="FFC000"/>
                </a:solidFill>
                <a:latin typeface="Arial"/>
                <a:cs typeface="Arial"/>
              </a:rPr>
              <a:t>%</a:t>
            </a:r>
            <a:endParaRPr sz="2800" dirty="0">
              <a:solidFill>
                <a:srgbClr val="FFC000"/>
              </a:solidFill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89431" y="3528059"/>
            <a:ext cx="0" cy="2365375"/>
          </a:xfrm>
          <a:custGeom>
            <a:avLst/>
            <a:gdLst/>
            <a:ahLst/>
            <a:cxnLst/>
            <a:rect l="l" t="t" r="r" b="b"/>
            <a:pathLst>
              <a:path h="2365375">
                <a:moveTo>
                  <a:pt x="0" y="0"/>
                </a:moveTo>
                <a:lnTo>
                  <a:pt x="0" y="2365311"/>
                </a:lnTo>
              </a:path>
            </a:pathLst>
          </a:custGeom>
          <a:ln w="6350">
            <a:solidFill>
              <a:srgbClr val="FCDC7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129690" y="5441696"/>
            <a:ext cx="212915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C000"/>
                </a:solidFill>
                <a:latin typeface="Arial"/>
                <a:cs typeface="Arial"/>
              </a:rPr>
              <a:t>не</a:t>
            </a:r>
            <a:r>
              <a:rPr sz="1600" b="1" spc="-15" dirty="0">
                <a:solidFill>
                  <a:srgbClr val="FFC000"/>
                </a:solidFill>
                <a:latin typeface="Arial"/>
                <a:cs typeface="Arial"/>
              </a:rPr>
              <a:t> указавшие</a:t>
            </a:r>
            <a:r>
              <a:rPr sz="1600" b="1" spc="45" dirty="0">
                <a:solidFill>
                  <a:srgbClr val="FFC000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C000"/>
                </a:solidFill>
                <a:latin typeface="Arial"/>
                <a:cs typeface="Arial"/>
              </a:rPr>
              <a:t>страну</a:t>
            </a:r>
            <a:endParaRPr sz="1600" dirty="0">
              <a:solidFill>
                <a:srgbClr val="FFC000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b="1" spc="-10" dirty="0">
                <a:solidFill>
                  <a:srgbClr val="FFC000"/>
                </a:solidFill>
                <a:latin typeface="Arial"/>
                <a:cs typeface="Arial"/>
              </a:rPr>
              <a:t>гражданства</a:t>
            </a:r>
            <a:endParaRPr sz="1600" dirty="0">
              <a:solidFill>
                <a:srgbClr val="FFC000"/>
              </a:solidFill>
              <a:latin typeface="Arial"/>
              <a:cs typeface="Arial"/>
            </a:endParaRPr>
          </a:p>
        </p:txBody>
      </p:sp>
      <p:pic>
        <p:nvPicPr>
          <p:cNvPr id="30" name="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84647" y="6141720"/>
            <a:ext cx="170687" cy="178308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5389626" y="6139383"/>
            <a:ext cx="12338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граждане</a:t>
            </a:r>
            <a:r>
              <a:rPr sz="1000" spc="-2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стран</a:t>
            </a:r>
            <a:r>
              <a:rPr sz="1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СНГ</a:t>
            </a:r>
            <a:endParaRPr sz="1000">
              <a:latin typeface="Microsoft Sans Serif"/>
              <a:cs typeface="Microsoft Sans Serif"/>
            </a:endParaRPr>
          </a:p>
        </p:txBody>
      </p:sp>
      <p:pic>
        <p:nvPicPr>
          <p:cNvPr id="32" name="object 3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54011" y="6141720"/>
            <a:ext cx="170688" cy="178308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7171181" y="6139383"/>
            <a:ext cx="21786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граждане</a:t>
            </a:r>
            <a:r>
              <a:rPr sz="100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стран</a:t>
            </a:r>
            <a:r>
              <a:rPr sz="100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дальнего</a:t>
            </a:r>
            <a:r>
              <a:rPr sz="1000" spc="2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зарубежья</a:t>
            </a:r>
            <a:endParaRPr sz="1000">
              <a:latin typeface="Microsoft Sans Serif"/>
              <a:cs typeface="Microsoft Sans Serif"/>
            </a:endParaRPr>
          </a:p>
        </p:txBody>
      </p:sp>
      <p:pic>
        <p:nvPicPr>
          <p:cNvPr id="34" name="object 3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63100" y="6141720"/>
            <a:ext cx="170688" cy="178308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9780269" y="6139383"/>
            <a:ext cx="20364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не</a:t>
            </a:r>
            <a:r>
              <a:rPr sz="1000" spc="1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25" dirty="0">
                <a:solidFill>
                  <a:srgbClr val="283583"/>
                </a:solidFill>
                <a:latin typeface="Microsoft Sans Serif"/>
                <a:cs typeface="Microsoft Sans Serif"/>
              </a:rPr>
              <a:t>указавшие</a:t>
            </a:r>
            <a:r>
              <a:rPr sz="1000" spc="5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5" dirty="0">
                <a:solidFill>
                  <a:srgbClr val="283583"/>
                </a:solidFill>
                <a:latin typeface="Microsoft Sans Serif"/>
                <a:cs typeface="Microsoft Sans Serif"/>
              </a:rPr>
              <a:t>страну</a:t>
            </a:r>
            <a:r>
              <a:rPr sz="1000" spc="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10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гражданства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37" name="object 8">
            <a:extLst>
              <a:ext uri="{FF2B5EF4-FFF2-40B4-BE49-F238E27FC236}">
                <a16:creationId xmlns:a16="http://schemas.microsoft.com/office/drawing/2014/main" id="{AB31F386-34B7-3AB5-FA7F-4FE43F4BC9F0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89685" y="607822"/>
            <a:ext cx="9806305" cy="10098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ЧИСЛЕННОСТЬ</a:t>
            </a:r>
            <a:r>
              <a:rPr sz="2200" spc="8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45" dirty="0">
                <a:solidFill>
                  <a:srgbClr val="283583"/>
                </a:solidFill>
                <a:latin typeface="Microsoft Sans Serif"/>
                <a:cs typeface="Microsoft Sans Serif"/>
              </a:rPr>
              <a:t>ПОСТОЯННОГО</a:t>
            </a:r>
            <a:r>
              <a:rPr sz="2200" spc="8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0" dirty="0">
                <a:solidFill>
                  <a:srgbClr val="283583"/>
                </a:solidFill>
                <a:latin typeface="Microsoft Sans Serif"/>
                <a:cs typeface="Microsoft Sans Serif"/>
              </a:rPr>
              <a:t>НАСЕЛЕНИЯ</a:t>
            </a:r>
            <a:r>
              <a:rPr sz="2200" spc="5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ТОМСКОЙ</a:t>
            </a:r>
            <a:r>
              <a:rPr sz="2200" spc="9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ОБЛАСТИ </a:t>
            </a:r>
            <a:endParaRPr lang="ru-RU" sz="2200" spc="-40" dirty="0">
              <a:solidFill>
                <a:srgbClr val="283583"/>
              </a:solidFill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-57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10" dirty="0">
                <a:solidFill>
                  <a:srgbClr val="283583"/>
                </a:solidFill>
                <a:latin typeface="Microsoft Sans Serif"/>
                <a:cs typeface="Microsoft Sans Serif"/>
              </a:rPr>
              <a:t>ПО</a:t>
            </a:r>
            <a:r>
              <a:rPr sz="2200" spc="3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ПОЛУ</a:t>
            </a:r>
            <a:endParaRPr sz="22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тыс.человек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29154" y="2742794"/>
            <a:ext cx="1577340" cy="107950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247650">
              <a:lnSpc>
                <a:spcPct val="100000"/>
              </a:lnSpc>
              <a:spcBef>
                <a:spcPts val="470"/>
              </a:spcBef>
            </a:pPr>
            <a:r>
              <a:rPr sz="2000" b="1" spc="-15" dirty="0">
                <a:solidFill>
                  <a:srgbClr val="529FD7"/>
                </a:solidFill>
                <a:latin typeface="Arial"/>
                <a:cs typeface="Arial"/>
              </a:rPr>
              <a:t>мужчины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lang="en-US" sz="4000" b="1" spc="-5" dirty="0">
                <a:solidFill>
                  <a:srgbClr val="529FD7"/>
                </a:solidFill>
                <a:latin typeface="Arial"/>
                <a:cs typeface="Arial"/>
              </a:rPr>
              <a:t>496.9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91881" y="2742794"/>
            <a:ext cx="1577340" cy="107950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39065">
              <a:lnSpc>
                <a:spcPct val="100000"/>
              </a:lnSpc>
              <a:spcBef>
                <a:spcPts val="470"/>
              </a:spcBef>
            </a:pPr>
            <a:r>
              <a:rPr sz="2000" b="1" spc="-5" dirty="0">
                <a:solidFill>
                  <a:srgbClr val="C590AF"/>
                </a:solidFill>
                <a:latin typeface="Arial"/>
                <a:cs typeface="Arial"/>
              </a:rPr>
              <a:t>женщины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lang="en-US" sz="4000" b="1" spc="-5" dirty="0">
                <a:solidFill>
                  <a:srgbClr val="C590AF"/>
                </a:solidFill>
                <a:latin typeface="Arial"/>
                <a:cs typeface="Arial"/>
              </a:rPr>
              <a:t>565.8</a:t>
            </a:r>
            <a:endParaRPr sz="4000" dirty="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425482" y="1774570"/>
            <a:ext cx="3165475" cy="3143885"/>
            <a:chOff x="4425482" y="1774570"/>
            <a:chExt cx="3165475" cy="3143885"/>
          </a:xfrm>
        </p:grpSpPr>
        <p:sp>
          <p:nvSpPr>
            <p:cNvPr id="12" name="object 12"/>
            <p:cNvSpPr/>
            <p:nvPr/>
          </p:nvSpPr>
          <p:spPr>
            <a:xfrm>
              <a:off x="4425482" y="1780031"/>
              <a:ext cx="1562100" cy="3071495"/>
            </a:xfrm>
            <a:custGeom>
              <a:avLst/>
              <a:gdLst/>
              <a:ahLst/>
              <a:cxnLst/>
              <a:rect l="l" t="t" r="r" b="b"/>
              <a:pathLst>
                <a:path w="1562100" h="3071495">
                  <a:moveTo>
                    <a:pt x="1561551" y="0"/>
                  </a:moveTo>
                  <a:lnTo>
                    <a:pt x="1512391" y="793"/>
                  </a:lnTo>
                  <a:lnTo>
                    <a:pt x="1463543" y="3105"/>
                  </a:lnTo>
                  <a:lnTo>
                    <a:pt x="1415034" y="6917"/>
                  </a:lnTo>
                  <a:lnTo>
                    <a:pt x="1366891" y="12208"/>
                  </a:lnTo>
                  <a:lnTo>
                    <a:pt x="1319140" y="18959"/>
                  </a:lnTo>
                  <a:lnTo>
                    <a:pt x="1271806" y="27148"/>
                  </a:lnTo>
                  <a:lnTo>
                    <a:pt x="1224917" y="36757"/>
                  </a:lnTo>
                  <a:lnTo>
                    <a:pt x="1178497" y="47764"/>
                  </a:lnTo>
                  <a:lnTo>
                    <a:pt x="1132574" y="60150"/>
                  </a:lnTo>
                  <a:lnTo>
                    <a:pt x="1087174" y="73894"/>
                  </a:lnTo>
                  <a:lnTo>
                    <a:pt x="1042322" y="88977"/>
                  </a:lnTo>
                  <a:lnTo>
                    <a:pt x="998045" y="105378"/>
                  </a:lnTo>
                  <a:lnTo>
                    <a:pt x="954369" y="123077"/>
                  </a:lnTo>
                  <a:lnTo>
                    <a:pt x="911321" y="142054"/>
                  </a:lnTo>
                  <a:lnTo>
                    <a:pt x="868926" y="162289"/>
                  </a:lnTo>
                  <a:lnTo>
                    <a:pt x="827211" y="183762"/>
                  </a:lnTo>
                  <a:lnTo>
                    <a:pt x="786202" y="206452"/>
                  </a:lnTo>
                  <a:lnTo>
                    <a:pt x="745925" y="230340"/>
                  </a:lnTo>
                  <a:lnTo>
                    <a:pt x="706406" y="255405"/>
                  </a:lnTo>
                  <a:lnTo>
                    <a:pt x="667672" y="281628"/>
                  </a:lnTo>
                  <a:lnTo>
                    <a:pt x="629749" y="308988"/>
                  </a:lnTo>
                  <a:lnTo>
                    <a:pt x="592662" y="337464"/>
                  </a:lnTo>
                  <a:lnTo>
                    <a:pt x="556439" y="367038"/>
                  </a:lnTo>
                  <a:lnTo>
                    <a:pt x="521104" y="397688"/>
                  </a:lnTo>
                  <a:lnTo>
                    <a:pt x="486686" y="429395"/>
                  </a:lnTo>
                  <a:lnTo>
                    <a:pt x="453208" y="462139"/>
                  </a:lnTo>
                  <a:lnTo>
                    <a:pt x="420699" y="495898"/>
                  </a:lnTo>
                  <a:lnTo>
                    <a:pt x="389184" y="530654"/>
                  </a:lnTo>
                  <a:lnTo>
                    <a:pt x="358689" y="566387"/>
                  </a:lnTo>
                  <a:lnTo>
                    <a:pt x="329240" y="603075"/>
                  </a:lnTo>
                  <a:lnTo>
                    <a:pt x="300865" y="640699"/>
                  </a:lnTo>
                  <a:lnTo>
                    <a:pt x="273588" y="679239"/>
                  </a:lnTo>
                  <a:lnTo>
                    <a:pt x="247435" y="718674"/>
                  </a:lnTo>
                  <a:lnTo>
                    <a:pt x="222435" y="758985"/>
                  </a:lnTo>
                  <a:lnTo>
                    <a:pt x="198611" y="800151"/>
                  </a:lnTo>
                  <a:lnTo>
                    <a:pt x="175991" y="842152"/>
                  </a:lnTo>
                  <a:lnTo>
                    <a:pt x="154601" y="884969"/>
                  </a:lnTo>
                  <a:lnTo>
                    <a:pt x="134467" y="928581"/>
                  </a:lnTo>
                  <a:lnTo>
                    <a:pt x="115615" y="972967"/>
                  </a:lnTo>
                  <a:lnTo>
                    <a:pt x="98072" y="1018108"/>
                  </a:lnTo>
                  <a:lnTo>
                    <a:pt x="81863" y="1063984"/>
                  </a:lnTo>
                  <a:lnTo>
                    <a:pt x="67015" y="1110574"/>
                  </a:lnTo>
                  <a:lnTo>
                    <a:pt x="53553" y="1157858"/>
                  </a:lnTo>
                  <a:lnTo>
                    <a:pt x="41673" y="1205051"/>
                  </a:lnTo>
                  <a:lnTo>
                    <a:pt x="31310" y="1252267"/>
                  </a:lnTo>
                  <a:lnTo>
                    <a:pt x="22451" y="1299479"/>
                  </a:lnTo>
                  <a:lnTo>
                    <a:pt x="15079" y="1346662"/>
                  </a:lnTo>
                  <a:lnTo>
                    <a:pt x="9179" y="1393788"/>
                  </a:lnTo>
                  <a:lnTo>
                    <a:pt x="4737" y="1440832"/>
                  </a:lnTo>
                  <a:lnTo>
                    <a:pt x="1736" y="1487767"/>
                  </a:lnTo>
                  <a:lnTo>
                    <a:pt x="162" y="1534566"/>
                  </a:lnTo>
                  <a:lnTo>
                    <a:pt x="0" y="1581203"/>
                  </a:lnTo>
                  <a:lnTo>
                    <a:pt x="1233" y="1627651"/>
                  </a:lnTo>
                  <a:lnTo>
                    <a:pt x="3847" y="1673885"/>
                  </a:lnTo>
                  <a:lnTo>
                    <a:pt x="7826" y="1719877"/>
                  </a:lnTo>
                  <a:lnTo>
                    <a:pt x="13156" y="1765601"/>
                  </a:lnTo>
                  <a:lnTo>
                    <a:pt x="19820" y="1811031"/>
                  </a:lnTo>
                  <a:lnTo>
                    <a:pt x="27804" y="1856140"/>
                  </a:lnTo>
                  <a:lnTo>
                    <a:pt x="37092" y="1900902"/>
                  </a:lnTo>
                  <a:lnTo>
                    <a:pt x="47670" y="1945290"/>
                  </a:lnTo>
                  <a:lnTo>
                    <a:pt x="59521" y="1989278"/>
                  </a:lnTo>
                  <a:lnTo>
                    <a:pt x="72631" y="2032839"/>
                  </a:lnTo>
                  <a:lnTo>
                    <a:pt x="86984" y="2075947"/>
                  </a:lnTo>
                  <a:lnTo>
                    <a:pt x="102564" y="2118575"/>
                  </a:lnTo>
                  <a:lnTo>
                    <a:pt x="119358" y="2160698"/>
                  </a:lnTo>
                  <a:lnTo>
                    <a:pt x="137349" y="2202288"/>
                  </a:lnTo>
                  <a:lnTo>
                    <a:pt x="156521" y="2243318"/>
                  </a:lnTo>
                  <a:lnTo>
                    <a:pt x="176861" y="2283764"/>
                  </a:lnTo>
                  <a:lnTo>
                    <a:pt x="198352" y="2323597"/>
                  </a:lnTo>
                  <a:lnTo>
                    <a:pt x="220980" y="2362793"/>
                  </a:lnTo>
                  <a:lnTo>
                    <a:pt x="244728" y="2401323"/>
                  </a:lnTo>
                  <a:lnTo>
                    <a:pt x="269583" y="2439162"/>
                  </a:lnTo>
                  <a:lnTo>
                    <a:pt x="295527" y="2476283"/>
                  </a:lnTo>
                  <a:lnTo>
                    <a:pt x="322547" y="2512660"/>
                  </a:lnTo>
                  <a:lnTo>
                    <a:pt x="350627" y="2548267"/>
                  </a:lnTo>
                  <a:lnTo>
                    <a:pt x="379751" y="2583076"/>
                  </a:lnTo>
                  <a:lnTo>
                    <a:pt x="409905" y="2617062"/>
                  </a:lnTo>
                  <a:lnTo>
                    <a:pt x="441072" y="2650198"/>
                  </a:lnTo>
                  <a:lnTo>
                    <a:pt x="473239" y="2682457"/>
                  </a:lnTo>
                  <a:lnTo>
                    <a:pt x="506388" y="2713813"/>
                  </a:lnTo>
                  <a:lnTo>
                    <a:pt x="540506" y="2744240"/>
                  </a:lnTo>
                  <a:lnTo>
                    <a:pt x="575577" y="2773710"/>
                  </a:lnTo>
                  <a:lnTo>
                    <a:pt x="611586" y="2802199"/>
                  </a:lnTo>
                  <a:lnTo>
                    <a:pt x="648517" y="2829678"/>
                  </a:lnTo>
                  <a:lnTo>
                    <a:pt x="686355" y="2856123"/>
                  </a:lnTo>
                  <a:lnTo>
                    <a:pt x="725085" y="2881505"/>
                  </a:lnTo>
                  <a:lnTo>
                    <a:pt x="764691" y="2905800"/>
                  </a:lnTo>
                  <a:lnTo>
                    <a:pt x="805159" y="2928979"/>
                  </a:lnTo>
                  <a:lnTo>
                    <a:pt x="846473" y="2951018"/>
                  </a:lnTo>
                  <a:lnTo>
                    <a:pt x="888617" y="2971889"/>
                  </a:lnTo>
                  <a:lnTo>
                    <a:pt x="931577" y="2991566"/>
                  </a:lnTo>
                  <a:lnTo>
                    <a:pt x="975337" y="3010022"/>
                  </a:lnTo>
                  <a:lnTo>
                    <a:pt x="1019882" y="3027232"/>
                  </a:lnTo>
                  <a:lnTo>
                    <a:pt x="1065196" y="3043168"/>
                  </a:lnTo>
                  <a:lnTo>
                    <a:pt x="1111265" y="3057804"/>
                  </a:lnTo>
                  <a:lnTo>
                    <a:pt x="1158072" y="3071113"/>
                  </a:lnTo>
                  <a:lnTo>
                    <a:pt x="1311742" y="2497709"/>
                  </a:lnTo>
                  <a:lnTo>
                    <a:pt x="1265262" y="2484007"/>
                  </a:lnTo>
                  <a:lnTo>
                    <a:pt x="1219893" y="2468149"/>
                  </a:lnTo>
                  <a:lnTo>
                    <a:pt x="1175684" y="2450200"/>
                  </a:lnTo>
                  <a:lnTo>
                    <a:pt x="1132686" y="2430226"/>
                  </a:lnTo>
                  <a:lnTo>
                    <a:pt x="1090950" y="2408291"/>
                  </a:lnTo>
                  <a:lnTo>
                    <a:pt x="1050526" y="2384463"/>
                  </a:lnTo>
                  <a:lnTo>
                    <a:pt x="1011464" y="2358806"/>
                  </a:lnTo>
                  <a:lnTo>
                    <a:pt x="973815" y="2331387"/>
                  </a:lnTo>
                  <a:lnTo>
                    <a:pt x="937628" y="2302270"/>
                  </a:lnTo>
                  <a:lnTo>
                    <a:pt x="902956" y="2271521"/>
                  </a:lnTo>
                  <a:lnTo>
                    <a:pt x="869847" y="2239206"/>
                  </a:lnTo>
                  <a:lnTo>
                    <a:pt x="838353" y="2205391"/>
                  </a:lnTo>
                  <a:lnTo>
                    <a:pt x="808524" y="2170141"/>
                  </a:lnTo>
                  <a:lnTo>
                    <a:pt x="780409" y="2133522"/>
                  </a:lnTo>
                  <a:lnTo>
                    <a:pt x="754061" y="2095599"/>
                  </a:lnTo>
                  <a:lnTo>
                    <a:pt x="729528" y="2056439"/>
                  </a:lnTo>
                  <a:lnTo>
                    <a:pt x="706862" y="2016106"/>
                  </a:lnTo>
                  <a:lnTo>
                    <a:pt x="686112" y="1974666"/>
                  </a:lnTo>
                  <a:lnTo>
                    <a:pt x="667330" y="1932185"/>
                  </a:lnTo>
                  <a:lnTo>
                    <a:pt x="650565" y="1888729"/>
                  </a:lnTo>
                  <a:lnTo>
                    <a:pt x="635868" y="1844363"/>
                  </a:lnTo>
                  <a:lnTo>
                    <a:pt x="623290" y="1799153"/>
                  </a:lnTo>
                  <a:lnTo>
                    <a:pt x="612880" y="1753164"/>
                  </a:lnTo>
                  <a:lnTo>
                    <a:pt x="604690" y="1706462"/>
                  </a:lnTo>
                  <a:lnTo>
                    <a:pt x="598769" y="1659113"/>
                  </a:lnTo>
                  <a:lnTo>
                    <a:pt x="595168" y="1611182"/>
                  </a:lnTo>
                  <a:lnTo>
                    <a:pt x="593938" y="1562734"/>
                  </a:lnTo>
                  <a:lnTo>
                    <a:pt x="595089" y="1514393"/>
                  </a:lnTo>
                  <a:lnTo>
                    <a:pt x="598576" y="1466664"/>
                  </a:lnTo>
                  <a:lnTo>
                    <a:pt x="604341" y="1419602"/>
                  </a:lnTo>
                  <a:lnTo>
                    <a:pt x="612330" y="1373264"/>
                  </a:lnTo>
                  <a:lnTo>
                    <a:pt x="622487" y="1327706"/>
                  </a:lnTo>
                  <a:lnTo>
                    <a:pt x="634757" y="1282981"/>
                  </a:lnTo>
                  <a:lnTo>
                    <a:pt x="649085" y="1239147"/>
                  </a:lnTo>
                  <a:lnTo>
                    <a:pt x="665414" y="1196257"/>
                  </a:lnTo>
                  <a:lnTo>
                    <a:pt x="683690" y="1154369"/>
                  </a:lnTo>
                  <a:lnTo>
                    <a:pt x="703856" y="1113537"/>
                  </a:lnTo>
                  <a:lnTo>
                    <a:pt x="725858" y="1073817"/>
                  </a:lnTo>
                  <a:lnTo>
                    <a:pt x="749640" y="1035265"/>
                  </a:lnTo>
                  <a:lnTo>
                    <a:pt x="775146" y="997935"/>
                  </a:lnTo>
                  <a:lnTo>
                    <a:pt x="802321" y="961884"/>
                  </a:lnTo>
                  <a:lnTo>
                    <a:pt x="831110" y="927166"/>
                  </a:lnTo>
                  <a:lnTo>
                    <a:pt x="861456" y="893838"/>
                  </a:lnTo>
                  <a:lnTo>
                    <a:pt x="893305" y="861955"/>
                  </a:lnTo>
                  <a:lnTo>
                    <a:pt x="926600" y="831572"/>
                  </a:lnTo>
                  <a:lnTo>
                    <a:pt x="961287" y="802745"/>
                  </a:lnTo>
                  <a:lnTo>
                    <a:pt x="997310" y="775529"/>
                  </a:lnTo>
                  <a:lnTo>
                    <a:pt x="1034614" y="749979"/>
                  </a:lnTo>
                  <a:lnTo>
                    <a:pt x="1073142" y="726153"/>
                  </a:lnTo>
                  <a:lnTo>
                    <a:pt x="1112840" y="704103"/>
                  </a:lnTo>
                  <a:lnTo>
                    <a:pt x="1153652" y="683888"/>
                  </a:lnTo>
                  <a:lnTo>
                    <a:pt x="1195522" y="665561"/>
                  </a:lnTo>
                  <a:lnTo>
                    <a:pt x="1238396" y="649178"/>
                  </a:lnTo>
                  <a:lnTo>
                    <a:pt x="1282217" y="634795"/>
                  </a:lnTo>
                  <a:lnTo>
                    <a:pt x="1326930" y="622467"/>
                  </a:lnTo>
                  <a:lnTo>
                    <a:pt x="1372479" y="612249"/>
                  </a:lnTo>
                  <a:lnTo>
                    <a:pt x="1418809" y="604198"/>
                  </a:lnTo>
                  <a:lnTo>
                    <a:pt x="1465865" y="598369"/>
                  </a:lnTo>
                  <a:lnTo>
                    <a:pt x="1513592" y="594817"/>
                  </a:lnTo>
                  <a:lnTo>
                    <a:pt x="1561932" y="593597"/>
                  </a:lnTo>
                  <a:lnTo>
                    <a:pt x="1561551" y="0"/>
                  </a:lnTo>
                  <a:close/>
                </a:path>
              </a:pathLst>
            </a:custGeom>
            <a:solidFill>
              <a:srgbClr val="529F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614542" y="1784095"/>
              <a:ext cx="1966595" cy="3124835"/>
            </a:xfrm>
            <a:custGeom>
              <a:avLst/>
              <a:gdLst/>
              <a:ahLst/>
              <a:cxnLst/>
              <a:rect l="l" t="t" r="r" b="b"/>
              <a:pathLst>
                <a:path w="1966595" h="3124835">
                  <a:moveTo>
                    <a:pt x="403479" y="0"/>
                  </a:moveTo>
                  <a:lnTo>
                    <a:pt x="403860" y="593598"/>
                  </a:lnTo>
                  <a:lnTo>
                    <a:pt x="454698" y="594922"/>
                  </a:lnTo>
                  <a:lnTo>
                    <a:pt x="505342" y="598893"/>
                  </a:lnTo>
                  <a:lnTo>
                    <a:pt x="555686" y="605503"/>
                  </a:lnTo>
                  <a:lnTo>
                    <a:pt x="605629" y="614747"/>
                  </a:lnTo>
                  <a:lnTo>
                    <a:pt x="655066" y="626617"/>
                  </a:lnTo>
                  <a:lnTo>
                    <a:pt x="701448" y="640272"/>
                  </a:lnTo>
                  <a:lnTo>
                    <a:pt x="746634" y="656023"/>
                  </a:lnTo>
                  <a:lnTo>
                    <a:pt x="790585" y="673801"/>
                  </a:lnTo>
                  <a:lnTo>
                    <a:pt x="833261" y="693539"/>
                  </a:lnTo>
                  <a:lnTo>
                    <a:pt x="874623" y="715169"/>
                  </a:lnTo>
                  <a:lnTo>
                    <a:pt x="914633" y="738622"/>
                  </a:lnTo>
                  <a:lnTo>
                    <a:pt x="953250" y="763831"/>
                  </a:lnTo>
                  <a:lnTo>
                    <a:pt x="990435" y="790728"/>
                  </a:lnTo>
                  <a:lnTo>
                    <a:pt x="1026150" y="819245"/>
                  </a:lnTo>
                  <a:lnTo>
                    <a:pt x="1060354" y="849314"/>
                  </a:lnTo>
                  <a:lnTo>
                    <a:pt x="1093009" y="880867"/>
                  </a:lnTo>
                  <a:lnTo>
                    <a:pt x="1124074" y="913836"/>
                  </a:lnTo>
                  <a:lnTo>
                    <a:pt x="1153512" y="948152"/>
                  </a:lnTo>
                  <a:lnTo>
                    <a:pt x="1181282" y="983749"/>
                  </a:lnTo>
                  <a:lnTo>
                    <a:pt x="1207346" y="1020558"/>
                  </a:lnTo>
                  <a:lnTo>
                    <a:pt x="1231663" y="1058512"/>
                  </a:lnTo>
                  <a:lnTo>
                    <a:pt x="1254195" y="1097541"/>
                  </a:lnTo>
                  <a:lnTo>
                    <a:pt x="1274903" y="1137579"/>
                  </a:lnTo>
                  <a:lnTo>
                    <a:pt x="1293747" y="1178557"/>
                  </a:lnTo>
                  <a:lnTo>
                    <a:pt x="1310687" y="1220407"/>
                  </a:lnTo>
                  <a:lnTo>
                    <a:pt x="1325685" y="1263062"/>
                  </a:lnTo>
                  <a:lnTo>
                    <a:pt x="1338702" y="1306453"/>
                  </a:lnTo>
                  <a:lnTo>
                    <a:pt x="1349697" y="1350513"/>
                  </a:lnTo>
                  <a:lnTo>
                    <a:pt x="1358632" y="1395173"/>
                  </a:lnTo>
                  <a:lnTo>
                    <a:pt x="1365468" y="1440366"/>
                  </a:lnTo>
                  <a:lnTo>
                    <a:pt x="1370164" y="1486023"/>
                  </a:lnTo>
                  <a:lnTo>
                    <a:pt x="1372682" y="1532077"/>
                  </a:lnTo>
                  <a:lnTo>
                    <a:pt x="1372983" y="1578460"/>
                  </a:lnTo>
                  <a:lnTo>
                    <a:pt x="1371027" y="1625103"/>
                  </a:lnTo>
                  <a:lnTo>
                    <a:pt x="1366775" y="1671939"/>
                  </a:lnTo>
                  <a:lnTo>
                    <a:pt x="1360188" y="1718900"/>
                  </a:lnTo>
                  <a:lnTo>
                    <a:pt x="1351226" y="1765918"/>
                  </a:lnTo>
                  <a:lnTo>
                    <a:pt x="1339850" y="1812925"/>
                  </a:lnTo>
                  <a:lnTo>
                    <a:pt x="1326195" y="1859307"/>
                  </a:lnTo>
                  <a:lnTo>
                    <a:pt x="1310445" y="1904493"/>
                  </a:lnTo>
                  <a:lnTo>
                    <a:pt x="1292669" y="1948444"/>
                  </a:lnTo>
                  <a:lnTo>
                    <a:pt x="1272933" y="1991120"/>
                  </a:lnTo>
                  <a:lnTo>
                    <a:pt x="1251306" y="2032482"/>
                  </a:lnTo>
                  <a:lnTo>
                    <a:pt x="1227856" y="2072492"/>
                  </a:lnTo>
                  <a:lnTo>
                    <a:pt x="1202650" y="2111109"/>
                  </a:lnTo>
                  <a:lnTo>
                    <a:pt x="1175757" y="2148294"/>
                  </a:lnTo>
                  <a:lnTo>
                    <a:pt x="1147245" y="2184009"/>
                  </a:lnTo>
                  <a:lnTo>
                    <a:pt x="1117181" y="2218213"/>
                  </a:lnTo>
                  <a:lnTo>
                    <a:pt x="1085633" y="2250868"/>
                  </a:lnTo>
                  <a:lnTo>
                    <a:pt x="1052670" y="2281933"/>
                  </a:lnTo>
                  <a:lnTo>
                    <a:pt x="1018358" y="2311371"/>
                  </a:lnTo>
                  <a:lnTo>
                    <a:pt x="982767" y="2339141"/>
                  </a:lnTo>
                  <a:lnTo>
                    <a:pt x="945963" y="2365205"/>
                  </a:lnTo>
                  <a:lnTo>
                    <a:pt x="908016" y="2389522"/>
                  </a:lnTo>
                  <a:lnTo>
                    <a:pt x="868992" y="2412054"/>
                  </a:lnTo>
                  <a:lnTo>
                    <a:pt x="828960" y="2432762"/>
                  </a:lnTo>
                  <a:lnTo>
                    <a:pt x="787988" y="2451606"/>
                  </a:lnTo>
                  <a:lnTo>
                    <a:pt x="746143" y="2468546"/>
                  </a:lnTo>
                  <a:lnTo>
                    <a:pt x="703494" y="2483544"/>
                  </a:lnTo>
                  <a:lnTo>
                    <a:pt x="660108" y="2496561"/>
                  </a:lnTo>
                  <a:lnTo>
                    <a:pt x="616053" y="2507556"/>
                  </a:lnTo>
                  <a:lnTo>
                    <a:pt x="571398" y="2516491"/>
                  </a:lnTo>
                  <a:lnTo>
                    <a:pt x="526209" y="2523327"/>
                  </a:lnTo>
                  <a:lnTo>
                    <a:pt x="480556" y="2528023"/>
                  </a:lnTo>
                  <a:lnTo>
                    <a:pt x="434506" y="2530541"/>
                  </a:lnTo>
                  <a:lnTo>
                    <a:pt x="388126" y="2530842"/>
                  </a:lnTo>
                  <a:lnTo>
                    <a:pt x="341486" y="2528886"/>
                  </a:lnTo>
                  <a:lnTo>
                    <a:pt x="294652" y="2524634"/>
                  </a:lnTo>
                  <a:lnTo>
                    <a:pt x="247693" y="2518047"/>
                  </a:lnTo>
                  <a:lnTo>
                    <a:pt x="200676" y="2509085"/>
                  </a:lnTo>
                  <a:lnTo>
                    <a:pt x="153670" y="2497709"/>
                  </a:lnTo>
                  <a:lnTo>
                    <a:pt x="0" y="3071114"/>
                  </a:lnTo>
                  <a:lnTo>
                    <a:pt x="49761" y="3083578"/>
                  </a:lnTo>
                  <a:lnTo>
                    <a:pt x="99861" y="3094394"/>
                  </a:lnTo>
                  <a:lnTo>
                    <a:pt x="150259" y="3103555"/>
                  </a:lnTo>
                  <a:lnTo>
                    <a:pt x="200913" y="3111055"/>
                  </a:lnTo>
                  <a:lnTo>
                    <a:pt x="251782" y="3116888"/>
                  </a:lnTo>
                  <a:lnTo>
                    <a:pt x="302823" y="3121048"/>
                  </a:lnTo>
                  <a:lnTo>
                    <a:pt x="353995" y="3123530"/>
                  </a:lnTo>
                  <a:lnTo>
                    <a:pt x="405257" y="3124327"/>
                  </a:lnTo>
                  <a:lnTo>
                    <a:pt x="453918" y="3123561"/>
                  </a:lnTo>
                  <a:lnTo>
                    <a:pt x="502208" y="3121324"/>
                  </a:lnTo>
                  <a:lnTo>
                    <a:pt x="550104" y="3117635"/>
                  </a:lnTo>
                  <a:lnTo>
                    <a:pt x="597586" y="3112518"/>
                  </a:lnTo>
                  <a:lnTo>
                    <a:pt x="644632" y="3105992"/>
                  </a:lnTo>
                  <a:lnTo>
                    <a:pt x="691220" y="3098081"/>
                  </a:lnTo>
                  <a:lnTo>
                    <a:pt x="737328" y="3088805"/>
                  </a:lnTo>
                  <a:lnTo>
                    <a:pt x="782935" y="3078187"/>
                  </a:lnTo>
                  <a:lnTo>
                    <a:pt x="828020" y="3066247"/>
                  </a:lnTo>
                  <a:lnTo>
                    <a:pt x="872560" y="3053008"/>
                  </a:lnTo>
                  <a:lnTo>
                    <a:pt x="916535" y="3038491"/>
                  </a:lnTo>
                  <a:lnTo>
                    <a:pt x="959922" y="3022718"/>
                  </a:lnTo>
                  <a:lnTo>
                    <a:pt x="1002700" y="3005710"/>
                  </a:lnTo>
                  <a:lnTo>
                    <a:pt x="1044847" y="2987489"/>
                  </a:lnTo>
                  <a:lnTo>
                    <a:pt x="1086343" y="2968077"/>
                  </a:lnTo>
                  <a:lnTo>
                    <a:pt x="1127164" y="2947495"/>
                  </a:lnTo>
                  <a:lnTo>
                    <a:pt x="1167290" y="2925765"/>
                  </a:lnTo>
                  <a:lnTo>
                    <a:pt x="1206700" y="2902909"/>
                  </a:lnTo>
                  <a:lnTo>
                    <a:pt x="1245370" y="2878948"/>
                  </a:lnTo>
                  <a:lnTo>
                    <a:pt x="1283281" y="2853903"/>
                  </a:lnTo>
                  <a:lnTo>
                    <a:pt x="1320410" y="2827797"/>
                  </a:lnTo>
                  <a:lnTo>
                    <a:pt x="1356735" y="2800651"/>
                  </a:lnTo>
                  <a:lnTo>
                    <a:pt x="1392236" y="2772487"/>
                  </a:lnTo>
                  <a:lnTo>
                    <a:pt x="1426890" y="2743326"/>
                  </a:lnTo>
                  <a:lnTo>
                    <a:pt x="1460676" y="2713190"/>
                  </a:lnTo>
                  <a:lnTo>
                    <a:pt x="1493572" y="2682101"/>
                  </a:lnTo>
                  <a:lnTo>
                    <a:pt x="1525558" y="2650080"/>
                  </a:lnTo>
                  <a:lnTo>
                    <a:pt x="1556610" y="2617149"/>
                  </a:lnTo>
                  <a:lnTo>
                    <a:pt x="1586708" y="2583329"/>
                  </a:lnTo>
                  <a:lnTo>
                    <a:pt x="1615830" y="2548643"/>
                  </a:lnTo>
                  <a:lnTo>
                    <a:pt x="1643954" y="2513111"/>
                  </a:lnTo>
                  <a:lnTo>
                    <a:pt x="1671059" y="2476755"/>
                  </a:lnTo>
                  <a:lnTo>
                    <a:pt x="1697123" y="2439598"/>
                  </a:lnTo>
                  <a:lnTo>
                    <a:pt x="1722125" y="2401660"/>
                  </a:lnTo>
                  <a:lnTo>
                    <a:pt x="1746043" y="2362963"/>
                  </a:lnTo>
                  <a:lnTo>
                    <a:pt x="1768855" y="2323529"/>
                  </a:lnTo>
                  <a:lnTo>
                    <a:pt x="1790540" y="2283380"/>
                  </a:lnTo>
                  <a:lnTo>
                    <a:pt x="1811077" y="2242537"/>
                  </a:lnTo>
                  <a:lnTo>
                    <a:pt x="1830443" y="2201022"/>
                  </a:lnTo>
                  <a:lnTo>
                    <a:pt x="1848617" y="2158856"/>
                  </a:lnTo>
                  <a:lnTo>
                    <a:pt x="1865578" y="2116061"/>
                  </a:lnTo>
                  <a:lnTo>
                    <a:pt x="1881303" y="2072659"/>
                  </a:lnTo>
                  <a:lnTo>
                    <a:pt x="1895772" y="2028671"/>
                  </a:lnTo>
                  <a:lnTo>
                    <a:pt x="1908963" y="1984119"/>
                  </a:lnTo>
                  <a:lnTo>
                    <a:pt x="1920854" y="1939025"/>
                  </a:lnTo>
                  <a:lnTo>
                    <a:pt x="1931423" y="1893410"/>
                  </a:lnTo>
                  <a:lnTo>
                    <a:pt x="1940649" y="1847295"/>
                  </a:lnTo>
                  <a:lnTo>
                    <a:pt x="1948511" y="1800703"/>
                  </a:lnTo>
                  <a:lnTo>
                    <a:pt x="1954987" y="1753655"/>
                  </a:lnTo>
                  <a:lnTo>
                    <a:pt x="1960054" y="1706173"/>
                  </a:lnTo>
                  <a:lnTo>
                    <a:pt x="1963692" y="1658279"/>
                  </a:lnTo>
                  <a:lnTo>
                    <a:pt x="1965880" y="1609993"/>
                  </a:lnTo>
                  <a:lnTo>
                    <a:pt x="1966595" y="1561338"/>
                  </a:lnTo>
                  <a:lnTo>
                    <a:pt x="1965822" y="1512676"/>
                  </a:lnTo>
                  <a:lnTo>
                    <a:pt x="1963578" y="1464386"/>
                  </a:lnTo>
                  <a:lnTo>
                    <a:pt x="1959883" y="1416490"/>
                  </a:lnTo>
                  <a:lnTo>
                    <a:pt x="1954759" y="1369008"/>
                  </a:lnTo>
                  <a:lnTo>
                    <a:pt x="1948228" y="1321962"/>
                  </a:lnTo>
                  <a:lnTo>
                    <a:pt x="1940310" y="1275374"/>
                  </a:lnTo>
                  <a:lnTo>
                    <a:pt x="1931029" y="1229266"/>
                  </a:lnTo>
                  <a:lnTo>
                    <a:pt x="1920405" y="1183659"/>
                  </a:lnTo>
                  <a:lnTo>
                    <a:pt x="1908461" y="1138574"/>
                  </a:lnTo>
                  <a:lnTo>
                    <a:pt x="1895217" y="1094034"/>
                  </a:lnTo>
                  <a:lnTo>
                    <a:pt x="1880695" y="1050059"/>
                  </a:lnTo>
                  <a:lnTo>
                    <a:pt x="1864917" y="1006672"/>
                  </a:lnTo>
                  <a:lnTo>
                    <a:pt x="1847905" y="963894"/>
                  </a:lnTo>
                  <a:lnTo>
                    <a:pt x="1829681" y="921747"/>
                  </a:lnTo>
                  <a:lnTo>
                    <a:pt x="1810265" y="880251"/>
                  </a:lnTo>
                  <a:lnTo>
                    <a:pt x="1789679" y="839430"/>
                  </a:lnTo>
                  <a:lnTo>
                    <a:pt x="1767946" y="799304"/>
                  </a:lnTo>
                  <a:lnTo>
                    <a:pt x="1745086" y="759894"/>
                  </a:lnTo>
                  <a:lnTo>
                    <a:pt x="1721122" y="721224"/>
                  </a:lnTo>
                  <a:lnTo>
                    <a:pt x="1696075" y="683313"/>
                  </a:lnTo>
                  <a:lnTo>
                    <a:pt x="1669966" y="646184"/>
                  </a:lnTo>
                  <a:lnTo>
                    <a:pt x="1642818" y="609859"/>
                  </a:lnTo>
                  <a:lnTo>
                    <a:pt x="1614651" y="574358"/>
                  </a:lnTo>
                  <a:lnTo>
                    <a:pt x="1585488" y="539704"/>
                  </a:lnTo>
                  <a:lnTo>
                    <a:pt x="1555350" y="505918"/>
                  </a:lnTo>
                  <a:lnTo>
                    <a:pt x="1524259" y="473022"/>
                  </a:lnTo>
                  <a:lnTo>
                    <a:pt x="1492236" y="441036"/>
                  </a:lnTo>
                  <a:lnTo>
                    <a:pt x="1459303" y="409984"/>
                  </a:lnTo>
                  <a:lnTo>
                    <a:pt x="1425482" y="379886"/>
                  </a:lnTo>
                  <a:lnTo>
                    <a:pt x="1390794" y="350764"/>
                  </a:lnTo>
                  <a:lnTo>
                    <a:pt x="1355261" y="322640"/>
                  </a:lnTo>
                  <a:lnTo>
                    <a:pt x="1318904" y="295535"/>
                  </a:lnTo>
                  <a:lnTo>
                    <a:pt x="1281745" y="269471"/>
                  </a:lnTo>
                  <a:lnTo>
                    <a:pt x="1243807" y="244469"/>
                  </a:lnTo>
                  <a:lnTo>
                    <a:pt x="1205109" y="220551"/>
                  </a:lnTo>
                  <a:lnTo>
                    <a:pt x="1165675" y="197739"/>
                  </a:lnTo>
                  <a:lnTo>
                    <a:pt x="1125525" y="176054"/>
                  </a:lnTo>
                  <a:lnTo>
                    <a:pt x="1084681" y="155517"/>
                  </a:lnTo>
                  <a:lnTo>
                    <a:pt x="1043165" y="136151"/>
                  </a:lnTo>
                  <a:lnTo>
                    <a:pt x="1000999" y="117977"/>
                  </a:lnTo>
                  <a:lnTo>
                    <a:pt x="958204" y="101016"/>
                  </a:lnTo>
                  <a:lnTo>
                    <a:pt x="914801" y="85291"/>
                  </a:lnTo>
                  <a:lnTo>
                    <a:pt x="870813" y="70822"/>
                  </a:lnTo>
                  <a:lnTo>
                    <a:pt x="826261" y="57631"/>
                  </a:lnTo>
                  <a:lnTo>
                    <a:pt x="781166" y="45740"/>
                  </a:lnTo>
                  <a:lnTo>
                    <a:pt x="735551" y="35171"/>
                  </a:lnTo>
                  <a:lnTo>
                    <a:pt x="689436" y="25945"/>
                  </a:lnTo>
                  <a:lnTo>
                    <a:pt x="642844" y="18083"/>
                  </a:lnTo>
                  <a:lnTo>
                    <a:pt x="595796" y="11607"/>
                  </a:lnTo>
                  <a:lnTo>
                    <a:pt x="548314" y="6540"/>
                  </a:lnTo>
                  <a:lnTo>
                    <a:pt x="500420" y="2902"/>
                  </a:lnTo>
                  <a:lnTo>
                    <a:pt x="452134" y="714"/>
                  </a:lnTo>
                  <a:lnTo>
                    <a:pt x="403479" y="0"/>
                  </a:lnTo>
                  <a:close/>
                </a:path>
              </a:pathLst>
            </a:custGeom>
            <a:solidFill>
              <a:srgbClr val="C590A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14"/>
            <p:cNvSpPr/>
            <p:nvPr/>
          </p:nvSpPr>
          <p:spPr>
            <a:xfrm>
              <a:off x="5614542" y="1784095"/>
              <a:ext cx="1966595" cy="3124835"/>
            </a:xfrm>
            <a:custGeom>
              <a:avLst/>
              <a:gdLst/>
              <a:ahLst/>
              <a:cxnLst/>
              <a:rect l="l" t="t" r="r" b="b"/>
              <a:pathLst>
                <a:path w="1966595" h="3124835">
                  <a:moveTo>
                    <a:pt x="403479" y="0"/>
                  </a:moveTo>
                  <a:lnTo>
                    <a:pt x="452134" y="714"/>
                  </a:lnTo>
                  <a:lnTo>
                    <a:pt x="500420" y="2902"/>
                  </a:lnTo>
                  <a:lnTo>
                    <a:pt x="548314" y="6540"/>
                  </a:lnTo>
                  <a:lnTo>
                    <a:pt x="595796" y="11607"/>
                  </a:lnTo>
                  <a:lnTo>
                    <a:pt x="642844" y="18083"/>
                  </a:lnTo>
                  <a:lnTo>
                    <a:pt x="689436" y="25945"/>
                  </a:lnTo>
                  <a:lnTo>
                    <a:pt x="735551" y="35171"/>
                  </a:lnTo>
                  <a:lnTo>
                    <a:pt x="781166" y="45740"/>
                  </a:lnTo>
                  <a:lnTo>
                    <a:pt x="826261" y="57631"/>
                  </a:lnTo>
                  <a:lnTo>
                    <a:pt x="870813" y="70822"/>
                  </a:lnTo>
                  <a:lnTo>
                    <a:pt x="914801" y="85291"/>
                  </a:lnTo>
                  <a:lnTo>
                    <a:pt x="958204" y="101016"/>
                  </a:lnTo>
                  <a:lnTo>
                    <a:pt x="1000999" y="117977"/>
                  </a:lnTo>
                  <a:lnTo>
                    <a:pt x="1043165" y="136151"/>
                  </a:lnTo>
                  <a:lnTo>
                    <a:pt x="1084681" y="155517"/>
                  </a:lnTo>
                  <a:lnTo>
                    <a:pt x="1125525" y="176054"/>
                  </a:lnTo>
                  <a:lnTo>
                    <a:pt x="1165675" y="197739"/>
                  </a:lnTo>
                  <a:lnTo>
                    <a:pt x="1205109" y="220551"/>
                  </a:lnTo>
                  <a:lnTo>
                    <a:pt x="1243807" y="244469"/>
                  </a:lnTo>
                  <a:lnTo>
                    <a:pt x="1281745" y="269471"/>
                  </a:lnTo>
                  <a:lnTo>
                    <a:pt x="1318904" y="295535"/>
                  </a:lnTo>
                  <a:lnTo>
                    <a:pt x="1355261" y="322640"/>
                  </a:lnTo>
                  <a:lnTo>
                    <a:pt x="1390794" y="350764"/>
                  </a:lnTo>
                  <a:lnTo>
                    <a:pt x="1425482" y="379886"/>
                  </a:lnTo>
                  <a:lnTo>
                    <a:pt x="1459303" y="409984"/>
                  </a:lnTo>
                  <a:lnTo>
                    <a:pt x="1492236" y="441036"/>
                  </a:lnTo>
                  <a:lnTo>
                    <a:pt x="1524259" y="473022"/>
                  </a:lnTo>
                  <a:lnTo>
                    <a:pt x="1555350" y="505918"/>
                  </a:lnTo>
                  <a:lnTo>
                    <a:pt x="1585488" y="539704"/>
                  </a:lnTo>
                  <a:lnTo>
                    <a:pt x="1614651" y="574358"/>
                  </a:lnTo>
                  <a:lnTo>
                    <a:pt x="1642818" y="609859"/>
                  </a:lnTo>
                  <a:lnTo>
                    <a:pt x="1669966" y="646184"/>
                  </a:lnTo>
                  <a:lnTo>
                    <a:pt x="1696075" y="683313"/>
                  </a:lnTo>
                  <a:lnTo>
                    <a:pt x="1721122" y="721224"/>
                  </a:lnTo>
                  <a:lnTo>
                    <a:pt x="1745086" y="759894"/>
                  </a:lnTo>
                  <a:lnTo>
                    <a:pt x="1767946" y="799304"/>
                  </a:lnTo>
                  <a:lnTo>
                    <a:pt x="1789679" y="839430"/>
                  </a:lnTo>
                  <a:lnTo>
                    <a:pt x="1810265" y="880251"/>
                  </a:lnTo>
                  <a:lnTo>
                    <a:pt x="1829681" y="921747"/>
                  </a:lnTo>
                  <a:lnTo>
                    <a:pt x="1847905" y="963894"/>
                  </a:lnTo>
                  <a:lnTo>
                    <a:pt x="1864917" y="1006672"/>
                  </a:lnTo>
                  <a:lnTo>
                    <a:pt x="1880695" y="1050059"/>
                  </a:lnTo>
                  <a:lnTo>
                    <a:pt x="1895217" y="1094034"/>
                  </a:lnTo>
                  <a:lnTo>
                    <a:pt x="1908461" y="1138574"/>
                  </a:lnTo>
                  <a:lnTo>
                    <a:pt x="1920405" y="1183659"/>
                  </a:lnTo>
                  <a:lnTo>
                    <a:pt x="1931029" y="1229266"/>
                  </a:lnTo>
                  <a:lnTo>
                    <a:pt x="1940310" y="1275374"/>
                  </a:lnTo>
                  <a:lnTo>
                    <a:pt x="1948228" y="1321962"/>
                  </a:lnTo>
                  <a:lnTo>
                    <a:pt x="1954759" y="1369008"/>
                  </a:lnTo>
                  <a:lnTo>
                    <a:pt x="1959883" y="1416490"/>
                  </a:lnTo>
                  <a:lnTo>
                    <a:pt x="1963578" y="1464386"/>
                  </a:lnTo>
                  <a:lnTo>
                    <a:pt x="1965822" y="1512676"/>
                  </a:lnTo>
                  <a:lnTo>
                    <a:pt x="1966595" y="1561338"/>
                  </a:lnTo>
                  <a:lnTo>
                    <a:pt x="1965880" y="1609993"/>
                  </a:lnTo>
                  <a:lnTo>
                    <a:pt x="1963692" y="1658279"/>
                  </a:lnTo>
                  <a:lnTo>
                    <a:pt x="1960054" y="1706173"/>
                  </a:lnTo>
                  <a:lnTo>
                    <a:pt x="1954987" y="1753655"/>
                  </a:lnTo>
                  <a:lnTo>
                    <a:pt x="1948511" y="1800703"/>
                  </a:lnTo>
                  <a:lnTo>
                    <a:pt x="1940649" y="1847295"/>
                  </a:lnTo>
                  <a:lnTo>
                    <a:pt x="1931423" y="1893410"/>
                  </a:lnTo>
                  <a:lnTo>
                    <a:pt x="1920854" y="1939025"/>
                  </a:lnTo>
                  <a:lnTo>
                    <a:pt x="1908963" y="1984119"/>
                  </a:lnTo>
                  <a:lnTo>
                    <a:pt x="1895772" y="2028671"/>
                  </a:lnTo>
                  <a:lnTo>
                    <a:pt x="1881303" y="2072659"/>
                  </a:lnTo>
                  <a:lnTo>
                    <a:pt x="1865578" y="2116061"/>
                  </a:lnTo>
                  <a:lnTo>
                    <a:pt x="1848617" y="2158856"/>
                  </a:lnTo>
                  <a:lnTo>
                    <a:pt x="1830443" y="2201022"/>
                  </a:lnTo>
                  <a:lnTo>
                    <a:pt x="1811077" y="2242537"/>
                  </a:lnTo>
                  <a:lnTo>
                    <a:pt x="1790540" y="2283380"/>
                  </a:lnTo>
                  <a:lnTo>
                    <a:pt x="1768855" y="2323529"/>
                  </a:lnTo>
                  <a:lnTo>
                    <a:pt x="1746043" y="2362963"/>
                  </a:lnTo>
                  <a:lnTo>
                    <a:pt x="1722125" y="2401660"/>
                  </a:lnTo>
                  <a:lnTo>
                    <a:pt x="1697123" y="2439598"/>
                  </a:lnTo>
                  <a:lnTo>
                    <a:pt x="1671059" y="2476755"/>
                  </a:lnTo>
                  <a:lnTo>
                    <a:pt x="1643954" y="2513111"/>
                  </a:lnTo>
                  <a:lnTo>
                    <a:pt x="1615830" y="2548643"/>
                  </a:lnTo>
                  <a:lnTo>
                    <a:pt x="1586708" y="2583329"/>
                  </a:lnTo>
                  <a:lnTo>
                    <a:pt x="1556610" y="2617149"/>
                  </a:lnTo>
                  <a:lnTo>
                    <a:pt x="1525558" y="2650080"/>
                  </a:lnTo>
                  <a:lnTo>
                    <a:pt x="1493572" y="2682101"/>
                  </a:lnTo>
                  <a:lnTo>
                    <a:pt x="1460676" y="2713190"/>
                  </a:lnTo>
                  <a:lnTo>
                    <a:pt x="1426890" y="2743326"/>
                  </a:lnTo>
                  <a:lnTo>
                    <a:pt x="1392236" y="2772487"/>
                  </a:lnTo>
                  <a:lnTo>
                    <a:pt x="1356735" y="2800651"/>
                  </a:lnTo>
                  <a:lnTo>
                    <a:pt x="1320410" y="2827797"/>
                  </a:lnTo>
                  <a:lnTo>
                    <a:pt x="1283281" y="2853903"/>
                  </a:lnTo>
                  <a:lnTo>
                    <a:pt x="1245370" y="2878948"/>
                  </a:lnTo>
                  <a:lnTo>
                    <a:pt x="1206700" y="2902909"/>
                  </a:lnTo>
                  <a:lnTo>
                    <a:pt x="1167290" y="2925765"/>
                  </a:lnTo>
                  <a:lnTo>
                    <a:pt x="1127164" y="2947495"/>
                  </a:lnTo>
                  <a:lnTo>
                    <a:pt x="1086343" y="2968077"/>
                  </a:lnTo>
                  <a:lnTo>
                    <a:pt x="1044847" y="2987489"/>
                  </a:lnTo>
                  <a:lnTo>
                    <a:pt x="1002700" y="3005710"/>
                  </a:lnTo>
                  <a:lnTo>
                    <a:pt x="959922" y="3022718"/>
                  </a:lnTo>
                  <a:lnTo>
                    <a:pt x="916535" y="3038491"/>
                  </a:lnTo>
                  <a:lnTo>
                    <a:pt x="872560" y="3053008"/>
                  </a:lnTo>
                  <a:lnTo>
                    <a:pt x="828020" y="3066247"/>
                  </a:lnTo>
                  <a:lnTo>
                    <a:pt x="782935" y="3078187"/>
                  </a:lnTo>
                  <a:lnTo>
                    <a:pt x="737328" y="3088805"/>
                  </a:lnTo>
                  <a:lnTo>
                    <a:pt x="691220" y="3098081"/>
                  </a:lnTo>
                  <a:lnTo>
                    <a:pt x="644632" y="3105992"/>
                  </a:lnTo>
                  <a:lnTo>
                    <a:pt x="597586" y="3112518"/>
                  </a:lnTo>
                  <a:lnTo>
                    <a:pt x="550104" y="3117635"/>
                  </a:lnTo>
                  <a:lnTo>
                    <a:pt x="502208" y="3121324"/>
                  </a:lnTo>
                  <a:lnTo>
                    <a:pt x="453918" y="3123561"/>
                  </a:lnTo>
                  <a:lnTo>
                    <a:pt x="405257" y="3124327"/>
                  </a:lnTo>
                  <a:lnTo>
                    <a:pt x="353995" y="3123530"/>
                  </a:lnTo>
                  <a:lnTo>
                    <a:pt x="302823" y="3121048"/>
                  </a:lnTo>
                  <a:lnTo>
                    <a:pt x="251782" y="3116888"/>
                  </a:lnTo>
                  <a:lnTo>
                    <a:pt x="200913" y="3111055"/>
                  </a:lnTo>
                  <a:lnTo>
                    <a:pt x="150259" y="3103555"/>
                  </a:lnTo>
                  <a:lnTo>
                    <a:pt x="99861" y="3094394"/>
                  </a:lnTo>
                  <a:lnTo>
                    <a:pt x="49761" y="3083578"/>
                  </a:lnTo>
                  <a:lnTo>
                    <a:pt x="0" y="3071114"/>
                  </a:lnTo>
                  <a:lnTo>
                    <a:pt x="153670" y="2497709"/>
                  </a:lnTo>
                  <a:lnTo>
                    <a:pt x="200676" y="2509085"/>
                  </a:lnTo>
                  <a:lnTo>
                    <a:pt x="247693" y="2518047"/>
                  </a:lnTo>
                  <a:lnTo>
                    <a:pt x="294652" y="2524634"/>
                  </a:lnTo>
                  <a:lnTo>
                    <a:pt x="341486" y="2528886"/>
                  </a:lnTo>
                  <a:lnTo>
                    <a:pt x="388126" y="2530842"/>
                  </a:lnTo>
                  <a:lnTo>
                    <a:pt x="434506" y="2530541"/>
                  </a:lnTo>
                  <a:lnTo>
                    <a:pt x="480556" y="2528023"/>
                  </a:lnTo>
                  <a:lnTo>
                    <a:pt x="526209" y="2523327"/>
                  </a:lnTo>
                  <a:lnTo>
                    <a:pt x="571398" y="2516491"/>
                  </a:lnTo>
                  <a:lnTo>
                    <a:pt x="616053" y="2507556"/>
                  </a:lnTo>
                  <a:lnTo>
                    <a:pt x="660108" y="2496561"/>
                  </a:lnTo>
                  <a:lnTo>
                    <a:pt x="703494" y="2483544"/>
                  </a:lnTo>
                  <a:lnTo>
                    <a:pt x="746143" y="2468546"/>
                  </a:lnTo>
                  <a:lnTo>
                    <a:pt x="787988" y="2451606"/>
                  </a:lnTo>
                  <a:lnTo>
                    <a:pt x="828960" y="2432762"/>
                  </a:lnTo>
                  <a:lnTo>
                    <a:pt x="868992" y="2412054"/>
                  </a:lnTo>
                  <a:lnTo>
                    <a:pt x="908016" y="2389522"/>
                  </a:lnTo>
                  <a:lnTo>
                    <a:pt x="945963" y="2365205"/>
                  </a:lnTo>
                  <a:lnTo>
                    <a:pt x="982767" y="2339141"/>
                  </a:lnTo>
                  <a:lnTo>
                    <a:pt x="1018358" y="2311371"/>
                  </a:lnTo>
                  <a:lnTo>
                    <a:pt x="1052670" y="2281933"/>
                  </a:lnTo>
                  <a:lnTo>
                    <a:pt x="1085633" y="2250868"/>
                  </a:lnTo>
                  <a:lnTo>
                    <a:pt x="1117181" y="2218213"/>
                  </a:lnTo>
                  <a:lnTo>
                    <a:pt x="1147245" y="2184009"/>
                  </a:lnTo>
                  <a:lnTo>
                    <a:pt x="1175757" y="2148294"/>
                  </a:lnTo>
                  <a:lnTo>
                    <a:pt x="1202650" y="2111109"/>
                  </a:lnTo>
                  <a:lnTo>
                    <a:pt x="1227856" y="2072492"/>
                  </a:lnTo>
                  <a:lnTo>
                    <a:pt x="1251306" y="2032482"/>
                  </a:lnTo>
                  <a:lnTo>
                    <a:pt x="1272933" y="1991120"/>
                  </a:lnTo>
                  <a:lnTo>
                    <a:pt x="1292669" y="1948444"/>
                  </a:lnTo>
                  <a:lnTo>
                    <a:pt x="1310445" y="1904493"/>
                  </a:lnTo>
                  <a:lnTo>
                    <a:pt x="1326195" y="1859307"/>
                  </a:lnTo>
                  <a:lnTo>
                    <a:pt x="1339850" y="1812925"/>
                  </a:lnTo>
                  <a:lnTo>
                    <a:pt x="1351226" y="1765918"/>
                  </a:lnTo>
                  <a:lnTo>
                    <a:pt x="1360188" y="1718900"/>
                  </a:lnTo>
                  <a:lnTo>
                    <a:pt x="1366775" y="1671939"/>
                  </a:lnTo>
                  <a:lnTo>
                    <a:pt x="1371027" y="1625103"/>
                  </a:lnTo>
                  <a:lnTo>
                    <a:pt x="1372983" y="1578460"/>
                  </a:lnTo>
                  <a:lnTo>
                    <a:pt x="1372682" y="1532077"/>
                  </a:lnTo>
                  <a:lnTo>
                    <a:pt x="1370164" y="1486023"/>
                  </a:lnTo>
                  <a:lnTo>
                    <a:pt x="1365468" y="1440366"/>
                  </a:lnTo>
                  <a:lnTo>
                    <a:pt x="1358632" y="1395173"/>
                  </a:lnTo>
                  <a:lnTo>
                    <a:pt x="1349697" y="1350513"/>
                  </a:lnTo>
                  <a:lnTo>
                    <a:pt x="1338702" y="1306453"/>
                  </a:lnTo>
                  <a:lnTo>
                    <a:pt x="1325685" y="1263062"/>
                  </a:lnTo>
                  <a:lnTo>
                    <a:pt x="1310687" y="1220407"/>
                  </a:lnTo>
                  <a:lnTo>
                    <a:pt x="1293747" y="1178557"/>
                  </a:lnTo>
                  <a:lnTo>
                    <a:pt x="1274903" y="1137579"/>
                  </a:lnTo>
                  <a:lnTo>
                    <a:pt x="1254195" y="1097541"/>
                  </a:lnTo>
                  <a:lnTo>
                    <a:pt x="1231663" y="1058512"/>
                  </a:lnTo>
                  <a:lnTo>
                    <a:pt x="1207346" y="1020558"/>
                  </a:lnTo>
                  <a:lnTo>
                    <a:pt x="1181282" y="983749"/>
                  </a:lnTo>
                  <a:lnTo>
                    <a:pt x="1153512" y="948152"/>
                  </a:lnTo>
                  <a:lnTo>
                    <a:pt x="1124074" y="913836"/>
                  </a:lnTo>
                  <a:lnTo>
                    <a:pt x="1093009" y="880867"/>
                  </a:lnTo>
                  <a:lnTo>
                    <a:pt x="1060354" y="849314"/>
                  </a:lnTo>
                  <a:lnTo>
                    <a:pt x="1026150" y="819245"/>
                  </a:lnTo>
                  <a:lnTo>
                    <a:pt x="990435" y="790728"/>
                  </a:lnTo>
                  <a:lnTo>
                    <a:pt x="953250" y="763831"/>
                  </a:lnTo>
                  <a:lnTo>
                    <a:pt x="914633" y="738622"/>
                  </a:lnTo>
                  <a:lnTo>
                    <a:pt x="874623" y="715169"/>
                  </a:lnTo>
                  <a:lnTo>
                    <a:pt x="833261" y="693539"/>
                  </a:lnTo>
                  <a:lnTo>
                    <a:pt x="790585" y="673801"/>
                  </a:lnTo>
                  <a:lnTo>
                    <a:pt x="746634" y="656023"/>
                  </a:lnTo>
                  <a:lnTo>
                    <a:pt x="701448" y="640272"/>
                  </a:lnTo>
                  <a:lnTo>
                    <a:pt x="655066" y="626617"/>
                  </a:lnTo>
                  <a:lnTo>
                    <a:pt x="605629" y="614747"/>
                  </a:lnTo>
                  <a:lnTo>
                    <a:pt x="555686" y="605503"/>
                  </a:lnTo>
                  <a:lnTo>
                    <a:pt x="505342" y="598893"/>
                  </a:lnTo>
                  <a:lnTo>
                    <a:pt x="454698" y="594922"/>
                  </a:lnTo>
                  <a:lnTo>
                    <a:pt x="403860" y="593598"/>
                  </a:lnTo>
                  <a:lnTo>
                    <a:pt x="403479" y="0"/>
                  </a:lnTo>
                  <a:close/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11427" y="2651793"/>
            <a:ext cx="894343" cy="119165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2253" y="2651793"/>
            <a:ext cx="899099" cy="119165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0979" y="5769864"/>
            <a:ext cx="8823960" cy="400811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3494913" y="5797397"/>
            <a:ext cx="546989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На</a:t>
            </a:r>
            <a:r>
              <a:rPr sz="20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1000</a:t>
            </a:r>
            <a:r>
              <a:rPr sz="2000" b="1" spc="-15" dirty="0">
                <a:solidFill>
                  <a:srgbClr val="FFFFFF"/>
                </a:solidFill>
                <a:latin typeface="Arial"/>
                <a:cs typeface="Arial"/>
              </a:rPr>
              <a:t> мужчин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FFFFFF"/>
                </a:solidFill>
                <a:latin typeface="Arial"/>
                <a:cs typeface="Arial"/>
              </a:rPr>
              <a:t>приходится</a:t>
            </a:r>
            <a:r>
              <a:rPr sz="20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30" dirty="0">
                <a:solidFill>
                  <a:srgbClr val="FFFFFF"/>
                </a:solidFill>
                <a:latin typeface="Arial"/>
                <a:cs typeface="Arial"/>
              </a:rPr>
              <a:t>11</a:t>
            </a:r>
            <a:r>
              <a:rPr lang="en-US" sz="2000" b="1" spc="-30" dirty="0">
                <a:solidFill>
                  <a:srgbClr val="FFFFFF"/>
                </a:solidFill>
                <a:latin typeface="Arial"/>
                <a:cs typeface="Arial"/>
              </a:rPr>
              <a:t>39</a:t>
            </a:r>
            <a:r>
              <a:rPr sz="20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женщин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198620" y="3541776"/>
            <a:ext cx="0" cy="713105"/>
          </a:xfrm>
          <a:custGeom>
            <a:avLst/>
            <a:gdLst/>
            <a:ahLst/>
            <a:cxnLst/>
            <a:rect l="l" t="t" r="r" b="b"/>
            <a:pathLst>
              <a:path h="713104">
                <a:moveTo>
                  <a:pt x="0" y="0"/>
                </a:moveTo>
                <a:lnTo>
                  <a:pt x="0" y="713105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812023" y="3535679"/>
            <a:ext cx="0" cy="713105"/>
          </a:xfrm>
          <a:custGeom>
            <a:avLst/>
            <a:gdLst/>
            <a:ahLst/>
            <a:cxnLst/>
            <a:rect l="l" t="t" r="r" b="b"/>
            <a:pathLst>
              <a:path h="713104">
                <a:moveTo>
                  <a:pt x="0" y="0"/>
                </a:moveTo>
                <a:lnTo>
                  <a:pt x="0" y="713105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017141" y="3898138"/>
            <a:ext cx="21971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62635" algn="l"/>
                <a:tab pos="2183765" algn="l"/>
              </a:tabLst>
            </a:pPr>
            <a:r>
              <a:rPr sz="2400" b="1" u="sng" dirty="0">
                <a:solidFill>
                  <a:srgbClr val="E2002A"/>
                </a:solidFill>
                <a:uFill>
                  <a:solidFill>
                    <a:srgbClr val="BEBEBE"/>
                  </a:solidFill>
                </a:uFill>
                <a:latin typeface="Arial"/>
                <a:cs typeface="Arial"/>
              </a:rPr>
              <a:t> 	</a:t>
            </a:r>
            <a:r>
              <a:rPr lang="en-US" sz="2400" b="1" u="sng" dirty="0">
                <a:solidFill>
                  <a:srgbClr val="E2002A"/>
                </a:solidFill>
                <a:uFill>
                  <a:solidFill>
                    <a:srgbClr val="BEBEBE"/>
                  </a:solidFill>
                </a:uFill>
                <a:latin typeface="Arial"/>
                <a:cs typeface="Arial"/>
              </a:rPr>
              <a:t>+</a:t>
            </a:r>
            <a:r>
              <a:rPr sz="2400" b="1" u="sng" spc="-5" dirty="0">
                <a:solidFill>
                  <a:srgbClr val="E2002A"/>
                </a:solidFill>
                <a:uFill>
                  <a:solidFill>
                    <a:srgbClr val="BEBEBE"/>
                  </a:solidFill>
                </a:uFill>
                <a:latin typeface="Arial"/>
                <a:cs typeface="Arial"/>
              </a:rPr>
              <a:t>1</a:t>
            </a:r>
            <a:r>
              <a:rPr lang="en-US" sz="2400" b="1" u="sng" spc="-5" dirty="0">
                <a:solidFill>
                  <a:srgbClr val="E2002A"/>
                </a:solidFill>
                <a:uFill>
                  <a:solidFill>
                    <a:srgbClr val="BEBEBE"/>
                  </a:solidFill>
                </a:uFill>
                <a:latin typeface="Arial"/>
                <a:cs typeface="Arial"/>
              </a:rPr>
              <a:t>.0</a:t>
            </a:r>
            <a:r>
              <a:rPr sz="2400" b="1" u="sng" spc="-5" dirty="0">
                <a:solidFill>
                  <a:srgbClr val="E2002A"/>
                </a:solidFill>
                <a:uFill>
                  <a:solidFill>
                    <a:srgbClr val="BEBEBE"/>
                  </a:solidFill>
                </a:uFill>
                <a:latin typeface="Arial"/>
                <a:cs typeface="Arial"/>
              </a:rPr>
              <a:t>%	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125726" y="4268470"/>
            <a:ext cx="21018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65" dirty="0">
                <a:solidFill>
                  <a:srgbClr val="529FD7"/>
                </a:solidFill>
                <a:latin typeface="Microsoft Sans Serif"/>
                <a:cs typeface="Microsoft Sans Serif"/>
              </a:rPr>
              <a:t>к</a:t>
            </a:r>
            <a:r>
              <a:rPr sz="1000" dirty="0">
                <a:solidFill>
                  <a:srgbClr val="529FD7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529FD7"/>
                </a:solidFill>
                <a:latin typeface="Microsoft Sans Serif"/>
                <a:cs typeface="Microsoft Sans Serif"/>
              </a:rPr>
              <a:t>численности</a:t>
            </a:r>
            <a:r>
              <a:rPr sz="1000" spc="40" dirty="0">
                <a:solidFill>
                  <a:srgbClr val="529FD7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529FD7"/>
                </a:solidFill>
                <a:latin typeface="Microsoft Sans Serif"/>
                <a:cs typeface="Microsoft Sans Serif"/>
              </a:rPr>
              <a:t>по</a:t>
            </a:r>
            <a:r>
              <a:rPr sz="1000" spc="-5" dirty="0">
                <a:solidFill>
                  <a:srgbClr val="529FD7"/>
                </a:solidFill>
                <a:latin typeface="Microsoft Sans Serif"/>
                <a:cs typeface="Microsoft Sans Serif"/>
              </a:rPr>
              <a:t> </a:t>
            </a:r>
            <a:r>
              <a:rPr sz="1000" spc="-15" dirty="0">
                <a:solidFill>
                  <a:srgbClr val="529FD7"/>
                </a:solidFill>
                <a:latin typeface="Microsoft Sans Serif"/>
                <a:cs typeface="Microsoft Sans Serif"/>
              </a:rPr>
              <a:t>итогам</a:t>
            </a:r>
            <a:r>
              <a:rPr sz="1000" spc="30" dirty="0">
                <a:solidFill>
                  <a:srgbClr val="529FD7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529FD7"/>
                </a:solidFill>
                <a:latin typeface="Microsoft Sans Serif"/>
                <a:cs typeface="Microsoft Sans Serif"/>
              </a:rPr>
              <a:t>ВПН-2010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963545" y="3858395"/>
            <a:ext cx="2237105" cy="548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89305" algn="l"/>
                <a:tab pos="2183765" algn="l"/>
              </a:tabLst>
            </a:pPr>
            <a:r>
              <a:rPr sz="2400" b="1" u="sng" dirty="0">
                <a:solidFill>
                  <a:srgbClr val="E2002A"/>
                </a:solidFill>
                <a:uFill>
                  <a:solidFill>
                    <a:srgbClr val="BEBEBE"/>
                  </a:solidFill>
                </a:uFill>
                <a:latin typeface="Arial"/>
                <a:cs typeface="Arial"/>
              </a:rPr>
              <a:t> 	</a:t>
            </a:r>
            <a:r>
              <a:rPr lang="en-US" sz="2400" b="1" u="sng" dirty="0">
                <a:solidFill>
                  <a:srgbClr val="E2002A"/>
                </a:solidFill>
                <a:uFill>
                  <a:solidFill>
                    <a:srgbClr val="BEBEBE"/>
                  </a:solidFill>
                </a:uFill>
                <a:latin typeface="Arial"/>
                <a:cs typeface="Arial"/>
              </a:rPr>
              <a:t>+</a:t>
            </a:r>
            <a:r>
              <a:rPr sz="2400" b="1" u="sng" dirty="0">
                <a:solidFill>
                  <a:srgbClr val="E2002A"/>
                </a:solidFill>
                <a:uFill>
                  <a:solidFill>
                    <a:srgbClr val="BEBEBE"/>
                  </a:solidFill>
                </a:uFill>
                <a:latin typeface="Arial"/>
                <a:cs typeface="Arial"/>
              </a:rPr>
              <a:t>1</a:t>
            </a:r>
            <a:r>
              <a:rPr lang="en-US" sz="2400" b="1" u="sng" dirty="0">
                <a:solidFill>
                  <a:srgbClr val="E2002A"/>
                </a:solidFill>
                <a:uFill>
                  <a:solidFill>
                    <a:srgbClr val="BEBEBE"/>
                  </a:solidFill>
                </a:uFill>
                <a:latin typeface="Arial"/>
                <a:cs typeface="Arial"/>
              </a:rPr>
              <a:t>.9</a:t>
            </a:r>
            <a:r>
              <a:rPr sz="2400" b="1" u="sng" dirty="0">
                <a:solidFill>
                  <a:srgbClr val="E2002A"/>
                </a:solidFill>
                <a:uFill>
                  <a:solidFill>
                    <a:srgbClr val="BEBEBE"/>
                  </a:solidFill>
                </a:uFill>
                <a:latin typeface="Arial"/>
                <a:cs typeface="Arial"/>
              </a:rPr>
              <a:t>%	</a:t>
            </a:r>
            <a:endParaRPr sz="2400" dirty="0">
              <a:latin typeface="Arial"/>
              <a:cs typeface="Arial"/>
            </a:endParaRPr>
          </a:p>
          <a:p>
            <a:pPr marL="147320">
              <a:lnSpc>
                <a:spcPct val="100000"/>
              </a:lnSpc>
              <a:spcBef>
                <a:spcPts val="35"/>
              </a:spcBef>
            </a:pPr>
            <a:r>
              <a:rPr sz="1000" spc="-65" dirty="0">
                <a:solidFill>
                  <a:srgbClr val="C590AF"/>
                </a:solidFill>
                <a:latin typeface="Microsoft Sans Serif"/>
                <a:cs typeface="Microsoft Sans Serif"/>
              </a:rPr>
              <a:t>к</a:t>
            </a:r>
            <a:r>
              <a:rPr sz="1000" dirty="0">
                <a:solidFill>
                  <a:srgbClr val="C590AF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C590AF"/>
                </a:solidFill>
                <a:latin typeface="Microsoft Sans Serif"/>
                <a:cs typeface="Microsoft Sans Serif"/>
              </a:rPr>
              <a:t>численности</a:t>
            </a:r>
            <a:r>
              <a:rPr sz="1000" spc="40" dirty="0">
                <a:solidFill>
                  <a:srgbClr val="C590AF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C590AF"/>
                </a:solidFill>
                <a:latin typeface="Microsoft Sans Serif"/>
                <a:cs typeface="Microsoft Sans Serif"/>
              </a:rPr>
              <a:t>по</a:t>
            </a:r>
            <a:r>
              <a:rPr sz="1000" spc="-5" dirty="0">
                <a:solidFill>
                  <a:srgbClr val="C590AF"/>
                </a:solidFill>
                <a:latin typeface="Microsoft Sans Serif"/>
                <a:cs typeface="Microsoft Sans Serif"/>
              </a:rPr>
              <a:t> </a:t>
            </a:r>
            <a:r>
              <a:rPr sz="1000" spc="-15" dirty="0">
                <a:solidFill>
                  <a:srgbClr val="C590AF"/>
                </a:solidFill>
                <a:latin typeface="Microsoft Sans Serif"/>
                <a:cs typeface="Microsoft Sans Serif"/>
              </a:rPr>
              <a:t>итогам</a:t>
            </a:r>
            <a:r>
              <a:rPr sz="1000" spc="30" dirty="0">
                <a:solidFill>
                  <a:srgbClr val="C590AF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C590AF"/>
                </a:solidFill>
                <a:latin typeface="Microsoft Sans Serif"/>
                <a:cs typeface="Microsoft Sans Serif"/>
              </a:rPr>
              <a:t>ВПН-2010</a:t>
            </a:r>
            <a:endParaRPr sz="1000" dirty="0">
              <a:latin typeface="Microsoft Sans Serif"/>
              <a:cs typeface="Microsoft Sans Serif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76087" y="662940"/>
            <a:ext cx="979805" cy="708660"/>
            <a:chOff x="276087" y="662940"/>
            <a:chExt cx="979805" cy="708660"/>
          </a:xfrm>
        </p:grpSpPr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6087" y="670814"/>
              <a:ext cx="513770" cy="68241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7991" y="662940"/>
              <a:ext cx="557783" cy="708660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6141169" y="3298789"/>
            <a:ext cx="74739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C590AF"/>
                </a:solidFill>
                <a:latin typeface="Arial"/>
                <a:cs typeface="Arial"/>
              </a:rPr>
              <a:t>5</a:t>
            </a:r>
            <a:r>
              <a:rPr lang="ru-RU" sz="2000" b="1" dirty="0">
                <a:solidFill>
                  <a:srgbClr val="C590AF"/>
                </a:solidFill>
                <a:latin typeface="Arial"/>
                <a:cs typeface="Arial"/>
              </a:rPr>
              <a:t>3.</a:t>
            </a:r>
            <a:r>
              <a:rPr sz="2000" b="1" dirty="0">
                <a:solidFill>
                  <a:srgbClr val="C590AF"/>
                </a:solidFill>
                <a:latin typeface="Arial"/>
                <a:cs typeface="Arial"/>
              </a:rPr>
              <a:t>2%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117654" y="3082202"/>
            <a:ext cx="74739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529FD7"/>
                </a:solidFill>
                <a:latin typeface="Arial"/>
                <a:cs typeface="Arial"/>
              </a:rPr>
              <a:t>4</a:t>
            </a:r>
            <a:r>
              <a:rPr lang="ru-RU" sz="2000" b="1" dirty="0">
                <a:solidFill>
                  <a:srgbClr val="529FD7"/>
                </a:solidFill>
                <a:latin typeface="Arial"/>
                <a:cs typeface="Arial"/>
              </a:rPr>
              <a:t>6.</a:t>
            </a:r>
            <a:r>
              <a:rPr sz="2000" b="1" dirty="0">
                <a:solidFill>
                  <a:srgbClr val="529FD7"/>
                </a:solidFill>
                <a:latin typeface="Arial"/>
                <a:cs typeface="Arial"/>
              </a:rPr>
              <a:t>8%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538215" y="1636776"/>
            <a:ext cx="474345" cy="3425190"/>
          </a:xfrm>
          <a:custGeom>
            <a:avLst/>
            <a:gdLst/>
            <a:ahLst/>
            <a:cxnLst/>
            <a:rect l="l" t="t" r="r" b="b"/>
            <a:pathLst>
              <a:path w="474345" h="3425190">
                <a:moveTo>
                  <a:pt x="464820" y="0"/>
                </a:moveTo>
                <a:lnTo>
                  <a:pt x="464820" y="1672844"/>
                </a:lnTo>
              </a:path>
              <a:path w="474345" h="3425190">
                <a:moveTo>
                  <a:pt x="473963" y="1662684"/>
                </a:moveTo>
                <a:lnTo>
                  <a:pt x="0" y="3424809"/>
                </a:lnTo>
              </a:path>
            </a:pathLst>
          </a:custGeom>
          <a:ln w="57150">
            <a:solidFill>
              <a:srgbClr val="DEDED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8">
            <a:extLst>
              <a:ext uri="{FF2B5EF4-FFF2-40B4-BE49-F238E27FC236}">
                <a16:creationId xmlns:a16="http://schemas.microsoft.com/office/drawing/2014/main" id="{EDFE7BE6-A20A-E65C-8DB5-733210002104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307338" y="614969"/>
            <a:ext cx="7924800" cy="770890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СРЕДНИЙ</a:t>
            </a:r>
            <a:r>
              <a:rPr sz="2200" spc="3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65" dirty="0">
                <a:solidFill>
                  <a:srgbClr val="283583"/>
                </a:solidFill>
                <a:latin typeface="Microsoft Sans Serif"/>
                <a:cs typeface="Microsoft Sans Serif"/>
              </a:rPr>
              <a:t>ВОЗРАСТ</a:t>
            </a:r>
            <a:r>
              <a:rPr sz="2200" spc="2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ЖИТЕЛЕЙ</a:t>
            </a:r>
            <a:r>
              <a:rPr sz="2200" spc="6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ТОМСКОЙ</a:t>
            </a:r>
            <a:r>
              <a:rPr sz="2200" spc="5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ОБЛАСТИ</a:t>
            </a:r>
            <a:endParaRPr sz="2200" dirty="0">
              <a:latin typeface="Microsoft Sans Serif"/>
              <a:cs typeface="Microsoft Sans Serif"/>
            </a:endParaRPr>
          </a:p>
          <a:p>
            <a:pPr marL="50800">
              <a:lnSpc>
                <a:spcPct val="100000"/>
              </a:lnSpc>
              <a:spcBef>
                <a:spcPts val="395"/>
              </a:spcBef>
            </a:pPr>
            <a:r>
              <a:rPr sz="2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лет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2437" y="2002993"/>
            <a:ext cx="387985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solidFill>
                  <a:srgbClr val="283583"/>
                </a:solidFill>
                <a:latin typeface="Arial"/>
                <a:cs typeface="Arial"/>
              </a:rPr>
              <a:t>СРЕДНИЙ</a:t>
            </a:r>
            <a:r>
              <a:rPr sz="2000" b="1" spc="-35" dirty="0">
                <a:solidFill>
                  <a:srgbClr val="283583"/>
                </a:solidFill>
                <a:latin typeface="Arial"/>
                <a:cs typeface="Arial"/>
              </a:rPr>
              <a:t> </a:t>
            </a:r>
            <a:r>
              <a:rPr sz="2000" b="1" spc="-45" dirty="0">
                <a:solidFill>
                  <a:srgbClr val="283583"/>
                </a:solidFill>
                <a:latin typeface="Arial"/>
                <a:cs typeface="Arial"/>
              </a:rPr>
              <a:t>ВОЗРАСТ</a:t>
            </a:r>
            <a:r>
              <a:rPr sz="2000" b="1" spc="-50" dirty="0">
                <a:solidFill>
                  <a:srgbClr val="283583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83583"/>
                </a:solidFill>
                <a:latin typeface="Arial"/>
                <a:cs typeface="Arial"/>
              </a:rPr>
              <a:t>ЖИТЕЛЕЙ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19929" y="1544269"/>
            <a:ext cx="1657985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6600" b="1" dirty="0">
                <a:solidFill>
                  <a:srgbClr val="283583"/>
                </a:solidFill>
                <a:latin typeface="Arial"/>
                <a:cs typeface="Arial"/>
              </a:rPr>
              <a:t>39.9</a:t>
            </a:r>
            <a:endParaRPr sz="66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03172" y="5120766"/>
            <a:ext cx="19792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529FD7"/>
                </a:solidFill>
                <a:latin typeface="Arial"/>
                <a:cs typeface="Arial"/>
              </a:rPr>
              <a:t>Средний</a:t>
            </a:r>
            <a:r>
              <a:rPr sz="1800" b="1" spc="-70" dirty="0">
                <a:solidFill>
                  <a:srgbClr val="529FD7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529FD7"/>
                </a:solidFill>
                <a:latin typeface="Arial"/>
                <a:cs typeface="Arial"/>
              </a:rPr>
              <a:t>возраст </a:t>
            </a:r>
            <a:r>
              <a:rPr sz="1800" b="1" spc="-484" dirty="0">
                <a:solidFill>
                  <a:srgbClr val="529FD7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529FD7"/>
                </a:solidFill>
                <a:latin typeface="Arial"/>
                <a:cs typeface="Arial"/>
              </a:rPr>
              <a:t>мужчин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443690" y="4903432"/>
            <a:ext cx="1656714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6600" b="1" spc="-5" dirty="0">
                <a:solidFill>
                  <a:srgbClr val="529FD7"/>
                </a:solidFill>
                <a:latin typeface="Arial"/>
                <a:cs typeface="Arial"/>
              </a:rPr>
              <a:t>37.6</a:t>
            </a:r>
            <a:endParaRPr sz="66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03172" y="3322701"/>
            <a:ext cx="197929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C590AF"/>
                </a:solidFill>
                <a:latin typeface="Arial"/>
                <a:cs typeface="Arial"/>
              </a:rPr>
              <a:t>Средний</a:t>
            </a:r>
            <a:r>
              <a:rPr sz="1800" b="1" spc="-70" dirty="0">
                <a:solidFill>
                  <a:srgbClr val="C590A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C590AF"/>
                </a:solidFill>
                <a:latin typeface="Arial"/>
                <a:cs typeface="Arial"/>
              </a:rPr>
              <a:t>возраст </a:t>
            </a:r>
            <a:r>
              <a:rPr sz="1800" b="1" spc="-484" dirty="0">
                <a:solidFill>
                  <a:srgbClr val="C590AF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C590AF"/>
                </a:solidFill>
                <a:latin typeface="Arial"/>
                <a:cs typeface="Arial"/>
              </a:rPr>
              <a:t>женщин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104121" y="3032582"/>
            <a:ext cx="1659255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6600" b="1" dirty="0">
                <a:solidFill>
                  <a:srgbClr val="C590AF"/>
                </a:solidFill>
                <a:latin typeface="Arial"/>
                <a:cs typeface="Arial"/>
              </a:rPr>
              <a:t>41.9</a:t>
            </a:r>
            <a:endParaRPr sz="6600" dirty="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259" y="3076769"/>
            <a:ext cx="583145" cy="776336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8271" y="4913206"/>
            <a:ext cx="586953" cy="777804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4400" y="609922"/>
            <a:ext cx="753593" cy="777390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3352800" y="2916935"/>
            <a:ext cx="5500624" cy="3049270"/>
            <a:chOff x="3352800" y="2916935"/>
            <a:chExt cx="5500624" cy="3049270"/>
          </a:xfrm>
        </p:grpSpPr>
        <p:sp>
          <p:nvSpPr>
            <p:cNvPr id="19" name="object 19"/>
            <p:cNvSpPr/>
            <p:nvPr/>
          </p:nvSpPr>
          <p:spPr>
            <a:xfrm>
              <a:off x="3361943" y="5123687"/>
              <a:ext cx="3879847" cy="640080"/>
            </a:xfrm>
            <a:custGeom>
              <a:avLst/>
              <a:gdLst/>
              <a:ahLst/>
              <a:cxnLst/>
              <a:rect l="l" t="t" r="r" b="b"/>
              <a:pathLst>
                <a:path w="2223770" h="640079">
                  <a:moveTo>
                    <a:pt x="2223516" y="0"/>
                  </a:moveTo>
                  <a:lnTo>
                    <a:pt x="0" y="0"/>
                  </a:lnTo>
                  <a:lnTo>
                    <a:pt x="0" y="640080"/>
                  </a:lnTo>
                  <a:lnTo>
                    <a:pt x="2223516" y="640080"/>
                  </a:lnTo>
                  <a:lnTo>
                    <a:pt x="2223516" y="0"/>
                  </a:lnTo>
                  <a:close/>
                </a:path>
              </a:pathLst>
            </a:custGeom>
            <a:solidFill>
              <a:srgbClr val="529F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361944" y="3316223"/>
              <a:ext cx="5491480" cy="640080"/>
            </a:xfrm>
            <a:custGeom>
              <a:avLst/>
              <a:gdLst/>
              <a:ahLst/>
              <a:cxnLst/>
              <a:rect l="l" t="t" r="r" b="b"/>
              <a:pathLst>
                <a:path w="5491480" h="640079">
                  <a:moveTo>
                    <a:pt x="5490972" y="0"/>
                  </a:moveTo>
                  <a:lnTo>
                    <a:pt x="0" y="0"/>
                  </a:lnTo>
                  <a:lnTo>
                    <a:pt x="0" y="640080"/>
                  </a:lnTo>
                  <a:lnTo>
                    <a:pt x="5490972" y="640080"/>
                  </a:lnTo>
                  <a:lnTo>
                    <a:pt x="5490972" y="0"/>
                  </a:lnTo>
                  <a:close/>
                </a:path>
              </a:pathLst>
            </a:custGeom>
            <a:solidFill>
              <a:srgbClr val="C590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352800" y="2916935"/>
              <a:ext cx="0" cy="3049270"/>
            </a:xfrm>
            <a:custGeom>
              <a:avLst/>
              <a:gdLst/>
              <a:ahLst/>
              <a:cxnLst/>
              <a:rect l="l" t="t" r="r" b="b"/>
              <a:pathLst>
                <a:path h="3049270">
                  <a:moveTo>
                    <a:pt x="0" y="0"/>
                  </a:moveTo>
                  <a:lnTo>
                    <a:pt x="0" y="3048660"/>
                  </a:lnTo>
                </a:path>
              </a:pathLst>
            </a:custGeom>
            <a:ln w="6350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8">
            <a:extLst>
              <a:ext uri="{FF2B5EF4-FFF2-40B4-BE49-F238E27FC236}">
                <a16:creationId xmlns:a16="http://schemas.microsoft.com/office/drawing/2014/main" id="{1DD7B4DD-2A12-16D1-5FA3-BAAEDD258A58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307338" y="670052"/>
            <a:ext cx="9726930" cy="9575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СРЕДНИЙ</a:t>
            </a:r>
            <a:r>
              <a:rPr sz="2200" spc="3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65" dirty="0">
                <a:solidFill>
                  <a:srgbClr val="283583"/>
                </a:solidFill>
                <a:latin typeface="Microsoft Sans Serif"/>
                <a:cs typeface="Microsoft Sans Serif"/>
              </a:rPr>
              <a:t>ВОЗРАСТ</a:t>
            </a:r>
            <a:r>
              <a:rPr sz="2200" spc="2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ЖИТЕЛЕЙ</a:t>
            </a:r>
            <a:r>
              <a:rPr sz="2200" spc="6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85" dirty="0">
                <a:solidFill>
                  <a:srgbClr val="283583"/>
                </a:solidFill>
                <a:latin typeface="Microsoft Sans Serif"/>
                <a:cs typeface="Microsoft Sans Serif"/>
              </a:rPr>
              <a:t>ГОРОДСКОЙ</a:t>
            </a:r>
            <a:r>
              <a:rPr sz="2200" spc="5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15" dirty="0">
                <a:solidFill>
                  <a:srgbClr val="283583"/>
                </a:solidFill>
                <a:latin typeface="Microsoft Sans Serif"/>
                <a:cs typeface="Microsoft Sans Serif"/>
              </a:rPr>
              <a:t>И</a:t>
            </a:r>
            <a:r>
              <a:rPr sz="2200" spc="3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55" dirty="0">
                <a:solidFill>
                  <a:srgbClr val="283583"/>
                </a:solidFill>
                <a:latin typeface="Microsoft Sans Serif"/>
                <a:cs typeface="Microsoft Sans Serif"/>
              </a:rPr>
              <a:t>СЕЛЬСКОЙ</a:t>
            </a:r>
            <a:r>
              <a:rPr sz="2200" spc="7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25" dirty="0">
                <a:solidFill>
                  <a:srgbClr val="283583"/>
                </a:solidFill>
                <a:latin typeface="Microsoft Sans Serif"/>
                <a:cs typeface="Microsoft Sans Serif"/>
              </a:rPr>
              <a:t>МЕСТНОСТИ </a:t>
            </a:r>
            <a:r>
              <a:rPr sz="2200" spc="-57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ТОМСКОЙ</a:t>
            </a:r>
            <a:r>
              <a:rPr sz="2200" spc="70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ОБЛАСТИ</a:t>
            </a:r>
            <a:endParaRPr sz="2200" dirty="0">
              <a:latin typeface="Microsoft Sans Serif"/>
              <a:cs typeface="Microsoft Sans Serif"/>
            </a:endParaRPr>
          </a:p>
          <a:p>
            <a:pPr marL="50800">
              <a:lnSpc>
                <a:spcPts val="2060"/>
              </a:lnSpc>
            </a:pPr>
            <a:r>
              <a:rPr sz="2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лет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31188" y="2788665"/>
            <a:ext cx="39401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283583"/>
                </a:solidFill>
                <a:latin typeface="Arial"/>
                <a:cs typeface="Arial"/>
              </a:rPr>
              <a:t>ГОРОДСКАЯ</a:t>
            </a:r>
            <a:r>
              <a:rPr sz="2400" b="1" spc="-40" dirty="0">
                <a:solidFill>
                  <a:srgbClr val="283583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283583"/>
                </a:solidFill>
                <a:latin typeface="Arial"/>
                <a:cs typeface="Arial"/>
              </a:rPr>
              <a:t>МЕСТНОСТЬ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45410" y="3962857"/>
            <a:ext cx="1298575" cy="2233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8425">
              <a:lnSpc>
                <a:spcPct val="100000"/>
              </a:lnSpc>
              <a:spcBef>
                <a:spcPts val="100"/>
              </a:spcBef>
            </a:pPr>
            <a:r>
              <a:rPr lang="ru-RU" sz="4800" b="1" dirty="0">
                <a:solidFill>
                  <a:srgbClr val="529FD7"/>
                </a:solidFill>
                <a:latin typeface="Arial"/>
                <a:cs typeface="Arial"/>
              </a:rPr>
              <a:t>37.3</a:t>
            </a:r>
            <a:endParaRPr sz="4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275"/>
              </a:spcBef>
            </a:pPr>
            <a:r>
              <a:rPr sz="2000" spc="-15" dirty="0">
                <a:solidFill>
                  <a:srgbClr val="C590AF"/>
                </a:solidFill>
                <a:latin typeface="Microsoft Sans Serif"/>
                <a:cs typeface="Microsoft Sans Serif"/>
              </a:rPr>
              <a:t>женщины</a:t>
            </a:r>
            <a:endParaRPr sz="2000" dirty="0">
              <a:latin typeface="Microsoft Sans Serif"/>
              <a:cs typeface="Microsoft Sans Serif"/>
            </a:endParaRPr>
          </a:p>
          <a:p>
            <a:pPr marL="98425">
              <a:lnSpc>
                <a:spcPct val="100000"/>
              </a:lnSpc>
              <a:spcBef>
                <a:spcPts val="1185"/>
              </a:spcBef>
            </a:pPr>
            <a:r>
              <a:rPr lang="ru-RU" sz="4800" b="1" dirty="0">
                <a:solidFill>
                  <a:srgbClr val="C590AF"/>
                </a:solidFill>
                <a:latin typeface="Arial"/>
                <a:cs typeface="Arial"/>
              </a:rPr>
              <a:t>41.7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112632" y="3962857"/>
            <a:ext cx="1400810" cy="2233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2565">
              <a:lnSpc>
                <a:spcPct val="100000"/>
              </a:lnSpc>
              <a:spcBef>
                <a:spcPts val="100"/>
              </a:spcBef>
            </a:pPr>
            <a:r>
              <a:rPr lang="ru-RU" sz="4800" b="1" dirty="0">
                <a:solidFill>
                  <a:srgbClr val="529FD7"/>
                </a:solidFill>
                <a:latin typeface="Arial"/>
                <a:cs typeface="Arial"/>
              </a:rPr>
              <a:t>38.3</a:t>
            </a:r>
            <a:endParaRPr sz="4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275"/>
              </a:spcBef>
            </a:pPr>
            <a:r>
              <a:rPr sz="2000" spc="-15" dirty="0">
                <a:solidFill>
                  <a:srgbClr val="C590AF"/>
                </a:solidFill>
                <a:latin typeface="Microsoft Sans Serif"/>
                <a:cs typeface="Microsoft Sans Serif"/>
              </a:rPr>
              <a:t>женщины</a:t>
            </a:r>
            <a:endParaRPr sz="2000" dirty="0">
              <a:latin typeface="Microsoft Sans Serif"/>
              <a:cs typeface="Microsoft Sans Serif"/>
            </a:endParaRPr>
          </a:p>
          <a:p>
            <a:pPr marL="202565">
              <a:lnSpc>
                <a:spcPct val="100000"/>
              </a:lnSpc>
              <a:spcBef>
                <a:spcPts val="1185"/>
              </a:spcBef>
            </a:pPr>
            <a:r>
              <a:rPr lang="ru-RU" sz="4800" b="1" dirty="0">
                <a:solidFill>
                  <a:srgbClr val="C590AF"/>
                </a:solidFill>
                <a:latin typeface="Arial"/>
                <a:cs typeface="Arial"/>
              </a:rPr>
              <a:t>42.2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801993" y="2788665"/>
            <a:ext cx="37350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" dirty="0">
                <a:solidFill>
                  <a:srgbClr val="283583"/>
                </a:solidFill>
                <a:latin typeface="Arial"/>
                <a:cs typeface="Arial"/>
              </a:rPr>
              <a:t>СЕЛЬСКАЯ</a:t>
            </a:r>
            <a:r>
              <a:rPr sz="2400" b="1" spc="-40" dirty="0">
                <a:solidFill>
                  <a:srgbClr val="283583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283583"/>
                </a:solidFill>
                <a:latin typeface="Arial"/>
                <a:cs typeface="Arial"/>
              </a:rPr>
              <a:t>МЕСТНОСТЬ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4400" y="609922"/>
            <a:ext cx="753593" cy="777390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90166" y="5241103"/>
            <a:ext cx="696690" cy="93043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14553" y="3703370"/>
            <a:ext cx="700460" cy="928962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57943" y="5241103"/>
            <a:ext cx="698092" cy="93043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39660" y="3813098"/>
            <a:ext cx="701954" cy="928962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2671698" y="3457702"/>
            <a:ext cx="109855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25" dirty="0">
                <a:solidFill>
                  <a:srgbClr val="529FD7"/>
                </a:solidFill>
                <a:latin typeface="Microsoft Sans Serif"/>
                <a:cs typeface="Microsoft Sans Serif"/>
              </a:rPr>
              <a:t>м</a:t>
            </a:r>
            <a:r>
              <a:rPr sz="2000" spc="15" dirty="0">
                <a:solidFill>
                  <a:srgbClr val="529FD7"/>
                </a:solidFill>
                <a:latin typeface="Microsoft Sans Serif"/>
                <a:cs typeface="Microsoft Sans Serif"/>
              </a:rPr>
              <a:t>у</a:t>
            </a:r>
            <a:r>
              <a:rPr sz="2000" spc="-100" dirty="0">
                <a:solidFill>
                  <a:srgbClr val="529FD7"/>
                </a:solidFill>
                <a:latin typeface="Microsoft Sans Serif"/>
                <a:cs typeface="Microsoft Sans Serif"/>
              </a:rPr>
              <a:t>ж</a:t>
            </a:r>
            <a:r>
              <a:rPr sz="2000" spc="-10" dirty="0">
                <a:solidFill>
                  <a:srgbClr val="529FD7"/>
                </a:solidFill>
                <a:latin typeface="Microsoft Sans Serif"/>
                <a:cs typeface="Microsoft Sans Serif"/>
              </a:rPr>
              <a:t>чи</a:t>
            </a:r>
            <a:r>
              <a:rPr sz="2000" spc="-20" dirty="0">
                <a:solidFill>
                  <a:srgbClr val="529FD7"/>
                </a:solidFill>
                <a:latin typeface="Microsoft Sans Serif"/>
                <a:cs typeface="Microsoft Sans Serif"/>
              </a:rPr>
              <a:t>н</a:t>
            </a:r>
            <a:r>
              <a:rPr sz="2000" spc="5" dirty="0">
                <a:solidFill>
                  <a:srgbClr val="529FD7"/>
                </a:solidFill>
                <a:latin typeface="Microsoft Sans Serif"/>
                <a:cs typeface="Microsoft Sans Serif"/>
              </a:rPr>
              <a:t>ы</a:t>
            </a:r>
            <a:endParaRPr sz="2000">
              <a:latin typeface="Microsoft Sans Serif"/>
              <a:cs typeface="Microsoft Sans Serif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139176" y="3457702"/>
            <a:ext cx="109855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25" dirty="0">
                <a:solidFill>
                  <a:srgbClr val="529FD7"/>
                </a:solidFill>
                <a:latin typeface="Microsoft Sans Serif"/>
                <a:cs typeface="Microsoft Sans Serif"/>
              </a:rPr>
              <a:t>м</a:t>
            </a:r>
            <a:r>
              <a:rPr sz="2000" spc="15" dirty="0">
                <a:solidFill>
                  <a:srgbClr val="529FD7"/>
                </a:solidFill>
                <a:latin typeface="Microsoft Sans Serif"/>
                <a:cs typeface="Microsoft Sans Serif"/>
              </a:rPr>
              <a:t>у</a:t>
            </a:r>
            <a:r>
              <a:rPr sz="2000" spc="-100" dirty="0">
                <a:solidFill>
                  <a:srgbClr val="529FD7"/>
                </a:solidFill>
                <a:latin typeface="Microsoft Sans Serif"/>
                <a:cs typeface="Microsoft Sans Serif"/>
              </a:rPr>
              <a:t>ж</a:t>
            </a:r>
            <a:r>
              <a:rPr sz="2000" spc="-10" dirty="0">
                <a:solidFill>
                  <a:srgbClr val="529FD7"/>
                </a:solidFill>
                <a:latin typeface="Microsoft Sans Serif"/>
                <a:cs typeface="Microsoft Sans Serif"/>
              </a:rPr>
              <a:t>чи</a:t>
            </a:r>
            <a:r>
              <a:rPr sz="2000" spc="-20" dirty="0">
                <a:solidFill>
                  <a:srgbClr val="529FD7"/>
                </a:solidFill>
                <a:latin typeface="Microsoft Sans Serif"/>
                <a:cs typeface="Microsoft Sans Serif"/>
              </a:rPr>
              <a:t>н</a:t>
            </a:r>
            <a:r>
              <a:rPr sz="2000" spc="5" dirty="0">
                <a:solidFill>
                  <a:srgbClr val="529FD7"/>
                </a:solidFill>
                <a:latin typeface="Microsoft Sans Serif"/>
                <a:cs typeface="Microsoft Sans Serif"/>
              </a:rPr>
              <a:t>ы</a:t>
            </a:r>
            <a:endParaRPr sz="2000">
              <a:latin typeface="Microsoft Sans Serif"/>
              <a:cs typeface="Microsoft Sans Serif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129528" y="1865376"/>
            <a:ext cx="0" cy="4578350"/>
          </a:xfrm>
          <a:custGeom>
            <a:avLst/>
            <a:gdLst/>
            <a:ahLst/>
            <a:cxnLst/>
            <a:rect l="l" t="t" r="r" b="b"/>
            <a:pathLst>
              <a:path h="4578350">
                <a:moveTo>
                  <a:pt x="0" y="0"/>
                </a:moveTo>
                <a:lnTo>
                  <a:pt x="0" y="4577854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8">
            <a:extLst>
              <a:ext uri="{FF2B5EF4-FFF2-40B4-BE49-F238E27FC236}">
                <a16:creationId xmlns:a16="http://schemas.microsoft.com/office/drawing/2014/main" id="{8F436947-D53F-9922-EB18-AF97CF2B7FDD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28" name="Picture 3" descr="C:\Записки\социально-экономическое положение\2019\city-vector-png-19.png">
            <a:extLst>
              <a:ext uri="{FF2B5EF4-FFF2-40B4-BE49-F238E27FC236}">
                <a16:creationId xmlns:a16="http://schemas.microsoft.com/office/drawing/2014/main" id="{5115516F-1BD3-4B80-5F95-F25F624DD4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" r="3523"/>
          <a:stretch/>
        </p:blipFill>
        <p:spPr bwMode="auto">
          <a:xfrm>
            <a:off x="2109937" y="1735786"/>
            <a:ext cx="1226820" cy="74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:\Записки\социально-экономичсекое положение\2539396c.png">
            <a:extLst>
              <a:ext uri="{FF2B5EF4-FFF2-40B4-BE49-F238E27FC236}">
                <a16:creationId xmlns:a16="http://schemas.microsoft.com/office/drawing/2014/main" id="{11839814-82B5-402F-0C99-06B9313BA9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" t="6839" r="3833" b="5307"/>
          <a:stretch/>
        </p:blipFill>
        <p:spPr bwMode="auto">
          <a:xfrm>
            <a:off x="8139176" y="1801952"/>
            <a:ext cx="990091" cy="87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941" y="144261"/>
            <a:ext cx="852805" cy="21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60"/>
              </a:lnSpc>
            </a:pPr>
            <a:r>
              <a:rPr sz="1500" b="1" spc="-80" dirty="0">
                <a:solidFill>
                  <a:srgbClr val="334285"/>
                </a:solidFill>
                <a:latin typeface="Arial"/>
                <a:cs typeface="Arial"/>
              </a:rPr>
              <a:t>Р</a:t>
            </a:r>
            <a:r>
              <a:rPr sz="1500" b="1" spc="-55" dirty="0">
                <a:solidFill>
                  <a:srgbClr val="334285"/>
                </a:solidFill>
                <a:latin typeface="Arial"/>
                <a:cs typeface="Arial"/>
              </a:rPr>
              <a:t>ОС</a:t>
            </a:r>
            <a:r>
              <a:rPr sz="1500" b="1" spc="-90" dirty="0">
                <a:solidFill>
                  <a:srgbClr val="334285"/>
                </a:solidFill>
                <a:latin typeface="Arial"/>
                <a:cs typeface="Arial"/>
              </a:rPr>
              <a:t>С</a:t>
            </a:r>
            <a:r>
              <a:rPr sz="1500" b="1" spc="-165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r>
              <a:rPr sz="1500" b="1" spc="-114" dirty="0">
                <a:solidFill>
                  <a:srgbClr val="334285"/>
                </a:solidFill>
                <a:latin typeface="Arial"/>
                <a:cs typeface="Arial"/>
              </a:rPr>
              <a:t>А</a:t>
            </a:r>
            <a:r>
              <a:rPr sz="1500" b="1" dirty="0">
                <a:solidFill>
                  <a:srgbClr val="334285"/>
                </a:solidFill>
                <a:latin typeface="Arial"/>
                <a:cs typeface="Arial"/>
              </a:rPr>
              <a:t>Т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79" y="0"/>
            <a:ext cx="11480165" cy="89535"/>
          </a:xfrm>
          <a:custGeom>
            <a:avLst/>
            <a:gdLst/>
            <a:ahLst/>
            <a:cxnLst/>
            <a:rect l="l" t="t" r="r" b="b"/>
            <a:pathLst>
              <a:path w="11480165" h="89535">
                <a:moveTo>
                  <a:pt x="11479657" y="0"/>
                </a:moveTo>
                <a:lnTo>
                  <a:pt x="0" y="0"/>
                </a:lnTo>
                <a:lnTo>
                  <a:pt x="0" y="89335"/>
                </a:lnTo>
                <a:lnTo>
                  <a:pt x="11479657" y="89335"/>
                </a:lnTo>
                <a:lnTo>
                  <a:pt x="11479657" y="0"/>
                </a:lnTo>
                <a:close/>
              </a:path>
            </a:pathLst>
          </a:custGeom>
          <a:solidFill>
            <a:srgbClr val="334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9198"/>
            <a:ext cx="219710" cy="738505"/>
          </a:xfrm>
          <a:custGeom>
            <a:avLst/>
            <a:gdLst/>
            <a:ahLst/>
            <a:cxnLst/>
            <a:rect l="l" t="t" r="r" b="b"/>
            <a:pathLst>
              <a:path w="219710" h="738505">
                <a:moveTo>
                  <a:pt x="219125" y="0"/>
                </a:moveTo>
                <a:lnTo>
                  <a:pt x="0" y="0"/>
                </a:lnTo>
                <a:lnTo>
                  <a:pt x="0" y="738403"/>
                </a:lnTo>
                <a:lnTo>
                  <a:pt x="219125" y="738403"/>
                </a:lnTo>
                <a:lnTo>
                  <a:pt x="219125" y="0"/>
                </a:lnTo>
                <a:close/>
              </a:path>
            </a:pathLst>
          </a:custGeom>
          <a:solidFill>
            <a:srgbClr val="E00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1536"/>
            <a:ext cx="219710" cy="4577080"/>
          </a:xfrm>
          <a:custGeom>
            <a:avLst/>
            <a:gdLst/>
            <a:ahLst/>
            <a:cxnLst/>
            <a:rect l="l" t="t" r="r" b="b"/>
            <a:pathLst>
              <a:path w="219710" h="4577080">
                <a:moveTo>
                  <a:pt x="219456" y="0"/>
                </a:moveTo>
                <a:lnTo>
                  <a:pt x="0" y="0"/>
                </a:lnTo>
                <a:lnTo>
                  <a:pt x="0" y="4576572"/>
                </a:lnTo>
                <a:lnTo>
                  <a:pt x="219456" y="4576572"/>
                </a:lnTo>
                <a:lnTo>
                  <a:pt x="219456" y="0"/>
                </a:lnTo>
                <a:close/>
              </a:path>
            </a:pathLst>
          </a:custGeom>
          <a:solidFill>
            <a:srgbClr val="FFC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2711" y="160020"/>
            <a:ext cx="1062355" cy="208915"/>
          </a:xfrm>
          <a:custGeom>
            <a:avLst/>
            <a:gdLst/>
            <a:ahLst/>
            <a:cxnLst/>
            <a:rect l="l" t="t" r="r" b="b"/>
            <a:pathLst>
              <a:path w="1062355" h="208915">
                <a:moveTo>
                  <a:pt x="1062228" y="0"/>
                </a:moveTo>
                <a:lnTo>
                  <a:pt x="0" y="0"/>
                </a:lnTo>
                <a:lnTo>
                  <a:pt x="0" y="208787"/>
                </a:lnTo>
                <a:lnTo>
                  <a:pt x="1062228" y="208787"/>
                </a:lnTo>
                <a:lnTo>
                  <a:pt x="1062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220308" y="5802175"/>
            <a:ext cx="1908621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5" dirty="0">
                <a:solidFill>
                  <a:srgbClr val="283583"/>
                </a:solidFill>
                <a:latin typeface="Arial"/>
                <a:cs typeface="Arial"/>
              </a:rPr>
              <a:t>ВПН-2010</a:t>
            </a:r>
            <a:endParaRPr sz="2400" dirty="0">
              <a:latin typeface="Arial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33829" y="578332"/>
            <a:ext cx="1337310" cy="875030"/>
            <a:chOff x="333829" y="578332"/>
            <a:chExt cx="1337310" cy="875030"/>
          </a:xfrm>
        </p:grpSpPr>
        <p:sp>
          <p:nvSpPr>
            <p:cNvPr id="19" name="object 19"/>
            <p:cNvSpPr/>
            <p:nvPr/>
          </p:nvSpPr>
          <p:spPr>
            <a:xfrm>
              <a:off x="333829" y="669036"/>
              <a:ext cx="384175" cy="260350"/>
            </a:xfrm>
            <a:custGeom>
              <a:avLst/>
              <a:gdLst/>
              <a:ahLst/>
              <a:cxnLst/>
              <a:rect l="l" t="t" r="r" b="b"/>
              <a:pathLst>
                <a:path w="384175" h="260350">
                  <a:moveTo>
                    <a:pt x="383729" y="0"/>
                  </a:moveTo>
                  <a:lnTo>
                    <a:pt x="0" y="0"/>
                  </a:lnTo>
                  <a:lnTo>
                    <a:pt x="0" y="249274"/>
                  </a:lnTo>
                  <a:lnTo>
                    <a:pt x="164780" y="249274"/>
                  </a:lnTo>
                  <a:lnTo>
                    <a:pt x="164780" y="256486"/>
                  </a:lnTo>
                  <a:lnTo>
                    <a:pt x="168339" y="260172"/>
                  </a:lnTo>
                  <a:lnTo>
                    <a:pt x="215390" y="260172"/>
                  </a:lnTo>
                  <a:lnTo>
                    <a:pt x="218956" y="256486"/>
                  </a:lnTo>
                  <a:lnTo>
                    <a:pt x="218956" y="249274"/>
                  </a:lnTo>
                  <a:lnTo>
                    <a:pt x="383729" y="249274"/>
                  </a:lnTo>
                  <a:lnTo>
                    <a:pt x="383729" y="0"/>
                  </a:lnTo>
                  <a:close/>
                </a:path>
              </a:pathLst>
            </a:custGeom>
            <a:solidFill>
              <a:srgbClr val="529F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9575" y="682865"/>
              <a:ext cx="352425" cy="219075"/>
            </a:xfrm>
            <a:custGeom>
              <a:avLst/>
              <a:gdLst/>
              <a:ahLst/>
              <a:cxnLst/>
              <a:rect l="l" t="t" r="r" b="b"/>
              <a:pathLst>
                <a:path w="352425" h="219075">
                  <a:moveTo>
                    <a:pt x="352237" y="0"/>
                  </a:moveTo>
                  <a:lnTo>
                    <a:pt x="0" y="0"/>
                  </a:lnTo>
                  <a:lnTo>
                    <a:pt x="0" y="218698"/>
                  </a:lnTo>
                  <a:lnTo>
                    <a:pt x="352237" y="218698"/>
                  </a:lnTo>
                  <a:lnTo>
                    <a:pt x="352237" y="0"/>
                  </a:lnTo>
                  <a:close/>
                </a:path>
              </a:pathLst>
            </a:custGeom>
            <a:solidFill>
              <a:srgbClr val="6B6C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9575" y="657257"/>
              <a:ext cx="351864" cy="24518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295887" y="1193274"/>
              <a:ext cx="147955" cy="110489"/>
            </a:xfrm>
            <a:custGeom>
              <a:avLst/>
              <a:gdLst/>
              <a:ahLst/>
              <a:cxnLst/>
              <a:rect l="l" t="t" r="r" b="b"/>
              <a:pathLst>
                <a:path w="147955" h="110490">
                  <a:moveTo>
                    <a:pt x="147723" y="0"/>
                  </a:moveTo>
                  <a:lnTo>
                    <a:pt x="0" y="0"/>
                  </a:lnTo>
                  <a:lnTo>
                    <a:pt x="0" y="110270"/>
                  </a:lnTo>
                  <a:lnTo>
                    <a:pt x="147723" y="110270"/>
                  </a:lnTo>
                  <a:lnTo>
                    <a:pt x="147723" y="0"/>
                  </a:lnTo>
                  <a:close/>
                </a:path>
              </a:pathLst>
            </a:custGeom>
            <a:solidFill>
              <a:srgbClr val="EA5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45197" y="831132"/>
              <a:ext cx="445134" cy="405130"/>
            </a:xfrm>
            <a:custGeom>
              <a:avLst/>
              <a:gdLst/>
              <a:ahLst/>
              <a:cxnLst/>
              <a:rect l="l" t="t" r="r" b="b"/>
              <a:pathLst>
                <a:path w="445134" h="405130">
                  <a:moveTo>
                    <a:pt x="292802" y="0"/>
                  </a:moveTo>
                  <a:lnTo>
                    <a:pt x="262110" y="28642"/>
                  </a:lnTo>
                  <a:lnTo>
                    <a:pt x="220292" y="61762"/>
                  </a:lnTo>
                  <a:lnTo>
                    <a:pt x="160067" y="99757"/>
                  </a:lnTo>
                  <a:lnTo>
                    <a:pt x="118780" y="119871"/>
                  </a:lnTo>
                  <a:lnTo>
                    <a:pt x="78110" y="135702"/>
                  </a:lnTo>
                  <a:lnTo>
                    <a:pt x="38401" y="147664"/>
                  </a:lnTo>
                  <a:lnTo>
                    <a:pt x="0" y="156167"/>
                  </a:lnTo>
                  <a:lnTo>
                    <a:pt x="9558" y="215361"/>
                  </a:lnTo>
                  <a:lnTo>
                    <a:pt x="23244" y="278985"/>
                  </a:lnTo>
                  <a:lnTo>
                    <a:pt x="40245" y="320354"/>
                  </a:lnTo>
                  <a:lnTo>
                    <a:pt x="68737" y="355166"/>
                  </a:lnTo>
                  <a:lnTo>
                    <a:pt x="106556" y="381905"/>
                  </a:lnTo>
                  <a:lnTo>
                    <a:pt x="151534" y="399059"/>
                  </a:lnTo>
                  <a:lnTo>
                    <a:pt x="201507" y="405113"/>
                  </a:lnTo>
                  <a:lnTo>
                    <a:pt x="240061" y="405113"/>
                  </a:lnTo>
                  <a:lnTo>
                    <a:pt x="290051" y="399041"/>
                  </a:lnTo>
                  <a:lnTo>
                    <a:pt x="335074" y="381852"/>
                  </a:lnTo>
                  <a:lnTo>
                    <a:pt x="372952" y="355086"/>
                  </a:lnTo>
                  <a:lnTo>
                    <a:pt x="401508" y="320284"/>
                  </a:lnTo>
                  <a:lnTo>
                    <a:pt x="418564" y="278985"/>
                  </a:lnTo>
                  <a:lnTo>
                    <a:pt x="426940" y="241648"/>
                  </a:lnTo>
                  <a:lnTo>
                    <a:pt x="434054" y="204069"/>
                  </a:lnTo>
                  <a:lnTo>
                    <a:pt x="439935" y="166282"/>
                  </a:lnTo>
                  <a:lnTo>
                    <a:pt x="444614" y="128323"/>
                  </a:lnTo>
                  <a:lnTo>
                    <a:pt x="422172" y="125057"/>
                  </a:lnTo>
                  <a:lnTo>
                    <a:pt x="411276" y="121953"/>
                  </a:lnTo>
                  <a:lnTo>
                    <a:pt x="347042" y="77781"/>
                  </a:lnTo>
                  <a:lnTo>
                    <a:pt x="320856" y="45121"/>
                  </a:lnTo>
                  <a:lnTo>
                    <a:pt x="302065" y="16262"/>
                  </a:lnTo>
                  <a:lnTo>
                    <a:pt x="292802" y="0"/>
                  </a:lnTo>
                  <a:close/>
                </a:path>
              </a:pathLst>
            </a:custGeom>
            <a:solidFill>
              <a:srgbClr val="F4A0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78990" y="1329554"/>
              <a:ext cx="575945" cy="123825"/>
            </a:xfrm>
            <a:custGeom>
              <a:avLst/>
              <a:gdLst/>
              <a:ahLst/>
              <a:cxnLst/>
              <a:rect l="l" t="t" r="r" b="b"/>
              <a:pathLst>
                <a:path w="575944" h="123825">
                  <a:moveTo>
                    <a:pt x="462248" y="0"/>
                  </a:moveTo>
                  <a:lnTo>
                    <a:pt x="113257" y="0"/>
                  </a:lnTo>
                  <a:lnTo>
                    <a:pt x="69117" y="8742"/>
                  </a:lnTo>
                  <a:lnTo>
                    <a:pt x="33123" y="32593"/>
                  </a:lnTo>
                  <a:lnTo>
                    <a:pt x="8882" y="67992"/>
                  </a:lnTo>
                  <a:lnTo>
                    <a:pt x="0" y="111376"/>
                  </a:lnTo>
                  <a:lnTo>
                    <a:pt x="0" y="123731"/>
                  </a:lnTo>
                  <a:lnTo>
                    <a:pt x="575506" y="123731"/>
                  </a:lnTo>
                  <a:lnTo>
                    <a:pt x="575506" y="111376"/>
                  </a:lnTo>
                  <a:lnTo>
                    <a:pt x="566613" y="68070"/>
                  </a:lnTo>
                  <a:lnTo>
                    <a:pt x="542352" y="32662"/>
                  </a:lnTo>
                  <a:lnTo>
                    <a:pt x="506354" y="8768"/>
                  </a:lnTo>
                  <a:lnTo>
                    <a:pt x="462248" y="0"/>
                  </a:lnTo>
                  <a:close/>
                </a:path>
              </a:pathLst>
            </a:custGeom>
            <a:solidFill>
              <a:srgbClr val="529F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259649" y="986383"/>
              <a:ext cx="217170" cy="46355"/>
            </a:xfrm>
            <a:custGeom>
              <a:avLst/>
              <a:gdLst/>
              <a:ahLst/>
              <a:cxnLst/>
              <a:rect l="l" t="t" r="r" b="b"/>
              <a:pathLst>
                <a:path w="217169" h="46355">
                  <a:moveTo>
                    <a:pt x="46570" y="22872"/>
                  </a:moveTo>
                  <a:lnTo>
                    <a:pt x="44729" y="13931"/>
                  </a:lnTo>
                  <a:lnTo>
                    <a:pt x="39725" y="6667"/>
                  </a:lnTo>
                  <a:lnTo>
                    <a:pt x="32334" y="1790"/>
                  </a:lnTo>
                  <a:lnTo>
                    <a:pt x="23329" y="0"/>
                  </a:lnTo>
                  <a:lnTo>
                    <a:pt x="14198" y="1816"/>
                  </a:lnTo>
                  <a:lnTo>
                    <a:pt x="6794" y="6731"/>
                  </a:lnTo>
                  <a:lnTo>
                    <a:pt x="1816" y="14008"/>
                  </a:lnTo>
                  <a:lnTo>
                    <a:pt x="0" y="22872"/>
                  </a:lnTo>
                  <a:lnTo>
                    <a:pt x="1816" y="31813"/>
                  </a:lnTo>
                  <a:lnTo>
                    <a:pt x="6794" y="39077"/>
                  </a:lnTo>
                  <a:lnTo>
                    <a:pt x="14198" y="43954"/>
                  </a:lnTo>
                  <a:lnTo>
                    <a:pt x="23329" y="45732"/>
                  </a:lnTo>
                  <a:lnTo>
                    <a:pt x="32397" y="43929"/>
                  </a:lnTo>
                  <a:lnTo>
                    <a:pt x="39789" y="39001"/>
                  </a:lnTo>
                  <a:lnTo>
                    <a:pt x="44754" y="31737"/>
                  </a:lnTo>
                  <a:lnTo>
                    <a:pt x="46570" y="22872"/>
                  </a:lnTo>
                  <a:close/>
                </a:path>
                <a:path w="217169" h="46355">
                  <a:moveTo>
                    <a:pt x="216738" y="22872"/>
                  </a:moveTo>
                  <a:lnTo>
                    <a:pt x="214896" y="13931"/>
                  </a:lnTo>
                  <a:lnTo>
                    <a:pt x="209892" y="6667"/>
                  </a:lnTo>
                  <a:lnTo>
                    <a:pt x="202501" y="1790"/>
                  </a:lnTo>
                  <a:lnTo>
                    <a:pt x="193497" y="0"/>
                  </a:lnTo>
                  <a:lnTo>
                    <a:pt x="184416" y="1816"/>
                  </a:lnTo>
                  <a:lnTo>
                    <a:pt x="177038" y="6731"/>
                  </a:lnTo>
                  <a:lnTo>
                    <a:pt x="172072" y="14008"/>
                  </a:lnTo>
                  <a:lnTo>
                    <a:pt x="170243" y="22872"/>
                  </a:lnTo>
                  <a:lnTo>
                    <a:pt x="172072" y="31813"/>
                  </a:lnTo>
                  <a:lnTo>
                    <a:pt x="177038" y="39077"/>
                  </a:lnTo>
                  <a:lnTo>
                    <a:pt x="184416" y="43954"/>
                  </a:lnTo>
                  <a:lnTo>
                    <a:pt x="193497" y="45732"/>
                  </a:lnTo>
                  <a:lnTo>
                    <a:pt x="202565" y="43929"/>
                  </a:lnTo>
                  <a:lnTo>
                    <a:pt x="209956" y="39001"/>
                  </a:lnTo>
                  <a:lnTo>
                    <a:pt x="214922" y="31737"/>
                  </a:lnTo>
                  <a:lnTo>
                    <a:pt x="216738" y="22872"/>
                  </a:lnTo>
                  <a:close/>
                </a:path>
              </a:pathLst>
            </a:custGeom>
            <a:solidFill>
              <a:srgbClr val="2A4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300536" y="1125975"/>
              <a:ext cx="135255" cy="38100"/>
            </a:xfrm>
            <a:custGeom>
              <a:avLst/>
              <a:gdLst/>
              <a:ahLst/>
              <a:cxnLst/>
              <a:rect l="l" t="t" r="r" b="b"/>
              <a:pathLst>
                <a:path w="135255" h="38100">
                  <a:moveTo>
                    <a:pt x="135219" y="0"/>
                  </a:moveTo>
                  <a:lnTo>
                    <a:pt x="123918" y="0"/>
                  </a:lnTo>
                  <a:lnTo>
                    <a:pt x="119846" y="9758"/>
                  </a:lnTo>
                  <a:lnTo>
                    <a:pt x="108358" y="18463"/>
                  </a:lnTo>
                  <a:lnTo>
                    <a:pt x="90542" y="24712"/>
                  </a:lnTo>
                  <a:lnTo>
                    <a:pt x="67489" y="27106"/>
                  </a:lnTo>
                  <a:lnTo>
                    <a:pt x="44436" y="24712"/>
                  </a:lnTo>
                  <a:lnTo>
                    <a:pt x="26621" y="18463"/>
                  </a:lnTo>
                  <a:lnTo>
                    <a:pt x="15132" y="9758"/>
                  </a:lnTo>
                  <a:lnTo>
                    <a:pt x="11061" y="0"/>
                  </a:lnTo>
                  <a:lnTo>
                    <a:pt x="0" y="0"/>
                  </a:lnTo>
                  <a:lnTo>
                    <a:pt x="5225" y="14880"/>
                  </a:lnTo>
                  <a:lnTo>
                    <a:pt x="19557" y="26944"/>
                  </a:lnTo>
                  <a:lnTo>
                    <a:pt x="40983" y="35033"/>
                  </a:lnTo>
                  <a:lnTo>
                    <a:pt x="67489" y="37988"/>
                  </a:lnTo>
                  <a:lnTo>
                    <a:pt x="94033" y="35059"/>
                  </a:lnTo>
                  <a:lnTo>
                    <a:pt x="115482" y="27013"/>
                  </a:lnTo>
                  <a:lnTo>
                    <a:pt x="129867" y="14957"/>
                  </a:lnTo>
                  <a:lnTo>
                    <a:pt x="135219" y="0"/>
                  </a:lnTo>
                  <a:close/>
                </a:path>
              </a:pathLst>
            </a:custGeom>
            <a:solidFill>
              <a:srgbClr val="DE08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137074" y="703731"/>
              <a:ext cx="457200" cy="283845"/>
            </a:xfrm>
            <a:custGeom>
              <a:avLst/>
              <a:gdLst/>
              <a:ahLst/>
              <a:cxnLst/>
              <a:rect l="l" t="t" r="r" b="b"/>
              <a:pathLst>
                <a:path w="457200" h="283844">
                  <a:moveTo>
                    <a:pt x="281608" y="0"/>
                  </a:moveTo>
                  <a:lnTo>
                    <a:pt x="175484" y="0"/>
                  </a:lnTo>
                  <a:lnTo>
                    <a:pt x="130069" y="5928"/>
                  </a:lnTo>
                  <a:lnTo>
                    <a:pt x="89021" y="22732"/>
                  </a:lnTo>
                  <a:lnTo>
                    <a:pt x="54032" y="48945"/>
                  </a:lnTo>
                  <a:lnTo>
                    <a:pt x="26795" y="83096"/>
                  </a:lnTo>
                  <a:lnTo>
                    <a:pt x="9004" y="123715"/>
                  </a:lnTo>
                  <a:lnTo>
                    <a:pt x="566" y="175576"/>
                  </a:lnTo>
                  <a:lnTo>
                    <a:pt x="0" y="200894"/>
                  </a:lnTo>
                  <a:lnTo>
                    <a:pt x="5627" y="266195"/>
                  </a:lnTo>
                  <a:lnTo>
                    <a:pt x="7882" y="283753"/>
                  </a:lnTo>
                  <a:lnTo>
                    <a:pt x="46420" y="275275"/>
                  </a:lnTo>
                  <a:lnTo>
                    <a:pt x="86183" y="263355"/>
                  </a:lnTo>
                  <a:lnTo>
                    <a:pt x="126832" y="247524"/>
                  </a:lnTo>
                  <a:lnTo>
                    <a:pt x="168030" y="227319"/>
                  </a:lnTo>
                  <a:lnTo>
                    <a:pt x="203027" y="206547"/>
                  </a:lnTo>
                  <a:lnTo>
                    <a:pt x="256841" y="167385"/>
                  </a:lnTo>
                  <a:lnTo>
                    <a:pt x="292020" y="136161"/>
                  </a:lnTo>
                  <a:lnTo>
                    <a:pt x="300685" y="127562"/>
                  </a:lnTo>
                  <a:lnTo>
                    <a:pt x="309993" y="143824"/>
                  </a:lnTo>
                  <a:lnTo>
                    <a:pt x="354969" y="205343"/>
                  </a:lnTo>
                  <a:lnTo>
                    <a:pt x="386370" y="233009"/>
                  </a:lnTo>
                  <a:lnTo>
                    <a:pt x="422199" y="250564"/>
                  </a:lnTo>
                  <a:lnTo>
                    <a:pt x="452337" y="255909"/>
                  </a:lnTo>
                  <a:lnTo>
                    <a:pt x="456991" y="199114"/>
                  </a:lnTo>
                  <a:lnTo>
                    <a:pt x="450493" y="131808"/>
                  </a:lnTo>
                  <a:lnTo>
                    <a:pt x="430456" y="83239"/>
                  </a:lnTo>
                  <a:lnTo>
                    <a:pt x="403211" y="49049"/>
                  </a:lnTo>
                  <a:lnTo>
                    <a:pt x="368198" y="22789"/>
                  </a:lnTo>
                  <a:lnTo>
                    <a:pt x="327102" y="5944"/>
                  </a:lnTo>
                  <a:lnTo>
                    <a:pt x="281608" y="0"/>
                  </a:lnTo>
                  <a:close/>
                </a:path>
              </a:pathLst>
            </a:custGeom>
            <a:solidFill>
              <a:srgbClr val="FCDC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161468" y="631584"/>
              <a:ext cx="410845" cy="144145"/>
            </a:xfrm>
            <a:custGeom>
              <a:avLst/>
              <a:gdLst/>
              <a:ahLst/>
              <a:cxnLst/>
              <a:rect l="l" t="t" r="r" b="b"/>
              <a:pathLst>
                <a:path w="410844" h="144145">
                  <a:moveTo>
                    <a:pt x="410541" y="0"/>
                  </a:moveTo>
                  <a:lnTo>
                    <a:pt x="0" y="0"/>
                  </a:lnTo>
                  <a:lnTo>
                    <a:pt x="0" y="144020"/>
                  </a:lnTo>
                  <a:lnTo>
                    <a:pt x="410541" y="144020"/>
                  </a:lnTo>
                  <a:lnTo>
                    <a:pt x="410541" y="0"/>
                  </a:lnTo>
                  <a:close/>
                </a:path>
              </a:pathLst>
            </a:custGeom>
            <a:solidFill>
              <a:srgbClr val="2942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62863" y="578332"/>
              <a:ext cx="608330" cy="106680"/>
            </a:xfrm>
            <a:custGeom>
              <a:avLst/>
              <a:gdLst/>
              <a:ahLst/>
              <a:cxnLst/>
              <a:rect l="l" t="t" r="r" b="b"/>
              <a:pathLst>
                <a:path w="608330" h="106679">
                  <a:moveTo>
                    <a:pt x="303319" y="0"/>
                  </a:moveTo>
                  <a:lnTo>
                    <a:pt x="0" y="53284"/>
                  </a:lnTo>
                  <a:lnTo>
                    <a:pt x="303319" y="106568"/>
                  </a:lnTo>
                  <a:lnTo>
                    <a:pt x="607904" y="53284"/>
                  </a:lnTo>
                  <a:lnTo>
                    <a:pt x="303319" y="0"/>
                  </a:lnTo>
                  <a:close/>
                </a:path>
              </a:pathLst>
            </a:custGeom>
            <a:solidFill>
              <a:srgbClr val="6B6C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4098" y="586986"/>
              <a:ext cx="176419" cy="29871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762549" y="1193274"/>
              <a:ext cx="147955" cy="110489"/>
            </a:xfrm>
            <a:custGeom>
              <a:avLst/>
              <a:gdLst/>
              <a:ahLst/>
              <a:cxnLst/>
              <a:rect l="l" t="t" r="r" b="b"/>
              <a:pathLst>
                <a:path w="147955" h="110490">
                  <a:moveTo>
                    <a:pt x="147715" y="0"/>
                  </a:moveTo>
                  <a:lnTo>
                    <a:pt x="0" y="0"/>
                  </a:lnTo>
                  <a:lnTo>
                    <a:pt x="0" y="110270"/>
                  </a:lnTo>
                  <a:lnTo>
                    <a:pt x="147715" y="110270"/>
                  </a:lnTo>
                  <a:lnTo>
                    <a:pt x="147715" y="0"/>
                  </a:lnTo>
                  <a:close/>
                </a:path>
              </a:pathLst>
            </a:custGeom>
            <a:solidFill>
              <a:srgbClr val="EA5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11836" y="831132"/>
              <a:ext cx="445134" cy="405130"/>
            </a:xfrm>
            <a:custGeom>
              <a:avLst/>
              <a:gdLst/>
              <a:ahLst/>
              <a:cxnLst/>
              <a:rect l="l" t="t" r="r" b="b"/>
              <a:pathLst>
                <a:path w="445134" h="405130">
                  <a:moveTo>
                    <a:pt x="292810" y="0"/>
                  </a:moveTo>
                  <a:lnTo>
                    <a:pt x="262151" y="28642"/>
                  </a:lnTo>
                  <a:lnTo>
                    <a:pt x="220324" y="61762"/>
                  </a:lnTo>
                  <a:lnTo>
                    <a:pt x="160091" y="99757"/>
                  </a:lnTo>
                  <a:lnTo>
                    <a:pt x="118810" y="119871"/>
                  </a:lnTo>
                  <a:lnTo>
                    <a:pt x="78146" y="135702"/>
                  </a:lnTo>
                  <a:lnTo>
                    <a:pt x="38432" y="147664"/>
                  </a:lnTo>
                  <a:lnTo>
                    <a:pt x="0" y="156167"/>
                  </a:lnTo>
                  <a:lnTo>
                    <a:pt x="9581" y="215361"/>
                  </a:lnTo>
                  <a:lnTo>
                    <a:pt x="23244" y="278985"/>
                  </a:lnTo>
                  <a:lnTo>
                    <a:pt x="40272" y="320354"/>
                  </a:lnTo>
                  <a:lnTo>
                    <a:pt x="68772" y="355166"/>
                  </a:lnTo>
                  <a:lnTo>
                    <a:pt x="106586" y="381905"/>
                  </a:lnTo>
                  <a:lnTo>
                    <a:pt x="151554" y="399059"/>
                  </a:lnTo>
                  <a:lnTo>
                    <a:pt x="201515" y="405113"/>
                  </a:lnTo>
                  <a:lnTo>
                    <a:pt x="240133" y="405113"/>
                  </a:lnTo>
                  <a:lnTo>
                    <a:pt x="290114" y="399041"/>
                  </a:lnTo>
                  <a:lnTo>
                    <a:pt x="335129" y="381852"/>
                  </a:lnTo>
                  <a:lnTo>
                    <a:pt x="373000" y="355086"/>
                  </a:lnTo>
                  <a:lnTo>
                    <a:pt x="401549" y="320284"/>
                  </a:lnTo>
                  <a:lnTo>
                    <a:pt x="418596" y="278985"/>
                  </a:lnTo>
                  <a:lnTo>
                    <a:pt x="426966" y="241648"/>
                  </a:lnTo>
                  <a:lnTo>
                    <a:pt x="434087" y="204069"/>
                  </a:lnTo>
                  <a:lnTo>
                    <a:pt x="439977" y="166282"/>
                  </a:lnTo>
                  <a:lnTo>
                    <a:pt x="444654" y="128323"/>
                  </a:lnTo>
                  <a:lnTo>
                    <a:pt x="422196" y="125057"/>
                  </a:lnTo>
                  <a:lnTo>
                    <a:pt x="411301" y="121953"/>
                  </a:lnTo>
                  <a:lnTo>
                    <a:pt x="347061" y="77781"/>
                  </a:lnTo>
                  <a:lnTo>
                    <a:pt x="320880" y="45121"/>
                  </a:lnTo>
                  <a:lnTo>
                    <a:pt x="302082" y="16262"/>
                  </a:lnTo>
                  <a:lnTo>
                    <a:pt x="292810" y="0"/>
                  </a:lnTo>
                  <a:close/>
                </a:path>
              </a:pathLst>
            </a:custGeom>
            <a:solidFill>
              <a:srgbClr val="F4A0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45660" y="1329554"/>
              <a:ext cx="575945" cy="123825"/>
            </a:xfrm>
            <a:custGeom>
              <a:avLst/>
              <a:gdLst/>
              <a:ahLst/>
              <a:cxnLst/>
              <a:rect l="l" t="t" r="r" b="b"/>
              <a:pathLst>
                <a:path w="575944" h="123825">
                  <a:moveTo>
                    <a:pt x="462280" y="0"/>
                  </a:moveTo>
                  <a:lnTo>
                    <a:pt x="113225" y="0"/>
                  </a:lnTo>
                  <a:lnTo>
                    <a:pt x="69121" y="8742"/>
                  </a:lnTo>
                  <a:lnTo>
                    <a:pt x="33134" y="32593"/>
                  </a:lnTo>
                  <a:lnTo>
                    <a:pt x="8887" y="67992"/>
                  </a:lnTo>
                  <a:lnTo>
                    <a:pt x="0" y="111376"/>
                  </a:lnTo>
                  <a:lnTo>
                    <a:pt x="0" y="123731"/>
                  </a:lnTo>
                  <a:lnTo>
                    <a:pt x="575490" y="123731"/>
                  </a:lnTo>
                  <a:lnTo>
                    <a:pt x="575490" y="111376"/>
                  </a:lnTo>
                  <a:lnTo>
                    <a:pt x="566605" y="68070"/>
                  </a:lnTo>
                  <a:lnTo>
                    <a:pt x="542363" y="32662"/>
                  </a:lnTo>
                  <a:lnTo>
                    <a:pt x="506382" y="8768"/>
                  </a:lnTo>
                  <a:lnTo>
                    <a:pt x="462280" y="0"/>
                  </a:lnTo>
                  <a:close/>
                </a:path>
              </a:pathLst>
            </a:custGeom>
            <a:solidFill>
              <a:srgbClr val="45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26363" y="986383"/>
              <a:ext cx="217170" cy="46355"/>
            </a:xfrm>
            <a:custGeom>
              <a:avLst/>
              <a:gdLst/>
              <a:ahLst/>
              <a:cxnLst/>
              <a:rect l="l" t="t" r="r" b="b"/>
              <a:pathLst>
                <a:path w="217169" h="46355">
                  <a:moveTo>
                    <a:pt x="46494" y="22872"/>
                  </a:moveTo>
                  <a:lnTo>
                    <a:pt x="44653" y="13931"/>
                  </a:lnTo>
                  <a:lnTo>
                    <a:pt x="39649" y="6667"/>
                  </a:lnTo>
                  <a:lnTo>
                    <a:pt x="32258" y="1790"/>
                  </a:lnTo>
                  <a:lnTo>
                    <a:pt x="23253" y="0"/>
                  </a:lnTo>
                  <a:lnTo>
                    <a:pt x="14160" y="1816"/>
                  </a:lnTo>
                  <a:lnTo>
                    <a:pt x="6781" y="6731"/>
                  </a:lnTo>
                  <a:lnTo>
                    <a:pt x="1816" y="14008"/>
                  </a:lnTo>
                  <a:lnTo>
                    <a:pt x="0" y="22872"/>
                  </a:lnTo>
                  <a:lnTo>
                    <a:pt x="1816" y="31813"/>
                  </a:lnTo>
                  <a:lnTo>
                    <a:pt x="6781" y="39077"/>
                  </a:lnTo>
                  <a:lnTo>
                    <a:pt x="14160" y="43954"/>
                  </a:lnTo>
                  <a:lnTo>
                    <a:pt x="23253" y="45732"/>
                  </a:lnTo>
                  <a:lnTo>
                    <a:pt x="32334" y="43929"/>
                  </a:lnTo>
                  <a:lnTo>
                    <a:pt x="39725" y="39001"/>
                  </a:lnTo>
                  <a:lnTo>
                    <a:pt x="44678" y="31737"/>
                  </a:lnTo>
                  <a:lnTo>
                    <a:pt x="46494" y="22872"/>
                  </a:lnTo>
                  <a:close/>
                </a:path>
                <a:path w="217169" h="46355">
                  <a:moveTo>
                    <a:pt x="216712" y="22872"/>
                  </a:moveTo>
                  <a:lnTo>
                    <a:pt x="214871" y="13931"/>
                  </a:lnTo>
                  <a:lnTo>
                    <a:pt x="209867" y="6667"/>
                  </a:lnTo>
                  <a:lnTo>
                    <a:pt x="202476" y="1790"/>
                  </a:lnTo>
                  <a:lnTo>
                    <a:pt x="193459" y="0"/>
                  </a:lnTo>
                  <a:lnTo>
                    <a:pt x="184365" y="1816"/>
                  </a:lnTo>
                  <a:lnTo>
                    <a:pt x="176987" y="6731"/>
                  </a:lnTo>
                  <a:lnTo>
                    <a:pt x="172021" y="14008"/>
                  </a:lnTo>
                  <a:lnTo>
                    <a:pt x="170218" y="22872"/>
                  </a:lnTo>
                  <a:lnTo>
                    <a:pt x="172021" y="31813"/>
                  </a:lnTo>
                  <a:lnTo>
                    <a:pt x="176987" y="39077"/>
                  </a:lnTo>
                  <a:lnTo>
                    <a:pt x="184365" y="43954"/>
                  </a:lnTo>
                  <a:lnTo>
                    <a:pt x="193459" y="45732"/>
                  </a:lnTo>
                  <a:lnTo>
                    <a:pt x="202552" y="43929"/>
                  </a:lnTo>
                  <a:lnTo>
                    <a:pt x="209931" y="39001"/>
                  </a:lnTo>
                  <a:lnTo>
                    <a:pt x="214896" y="31737"/>
                  </a:lnTo>
                  <a:lnTo>
                    <a:pt x="216712" y="22872"/>
                  </a:lnTo>
                  <a:close/>
                </a:path>
              </a:pathLst>
            </a:custGeom>
            <a:solidFill>
              <a:srgbClr val="2A4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67054" y="1125975"/>
              <a:ext cx="135255" cy="38100"/>
            </a:xfrm>
            <a:custGeom>
              <a:avLst/>
              <a:gdLst/>
              <a:ahLst/>
              <a:cxnLst/>
              <a:rect l="l" t="t" r="r" b="b"/>
              <a:pathLst>
                <a:path w="135255" h="38100">
                  <a:moveTo>
                    <a:pt x="135155" y="0"/>
                  </a:moveTo>
                  <a:lnTo>
                    <a:pt x="123910" y="0"/>
                  </a:lnTo>
                  <a:lnTo>
                    <a:pt x="119838" y="9758"/>
                  </a:lnTo>
                  <a:lnTo>
                    <a:pt x="108350" y="18463"/>
                  </a:lnTo>
                  <a:lnTo>
                    <a:pt x="90534" y="24712"/>
                  </a:lnTo>
                  <a:lnTo>
                    <a:pt x="67481" y="27106"/>
                  </a:lnTo>
                  <a:lnTo>
                    <a:pt x="44428" y="24712"/>
                  </a:lnTo>
                  <a:lnTo>
                    <a:pt x="26613" y="18463"/>
                  </a:lnTo>
                  <a:lnTo>
                    <a:pt x="15124" y="9758"/>
                  </a:lnTo>
                  <a:lnTo>
                    <a:pt x="11053" y="0"/>
                  </a:lnTo>
                  <a:lnTo>
                    <a:pt x="0" y="0"/>
                  </a:lnTo>
                  <a:lnTo>
                    <a:pt x="5219" y="14880"/>
                  </a:lnTo>
                  <a:lnTo>
                    <a:pt x="19541" y="26944"/>
                  </a:lnTo>
                  <a:lnTo>
                    <a:pt x="40963" y="35033"/>
                  </a:lnTo>
                  <a:lnTo>
                    <a:pt x="67481" y="37988"/>
                  </a:lnTo>
                  <a:lnTo>
                    <a:pt x="94030" y="35059"/>
                  </a:lnTo>
                  <a:lnTo>
                    <a:pt x="115518" y="27013"/>
                  </a:lnTo>
                  <a:lnTo>
                    <a:pt x="129906" y="14957"/>
                  </a:lnTo>
                  <a:lnTo>
                    <a:pt x="135155" y="0"/>
                  </a:lnTo>
                  <a:close/>
                </a:path>
              </a:pathLst>
            </a:custGeom>
            <a:solidFill>
              <a:srgbClr val="DE08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03748" y="703731"/>
              <a:ext cx="457200" cy="283845"/>
            </a:xfrm>
            <a:custGeom>
              <a:avLst/>
              <a:gdLst/>
              <a:ahLst/>
              <a:cxnLst/>
              <a:rect l="l" t="t" r="r" b="b"/>
              <a:pathLst>
                <a:path w="457200" h="283844">
                  <a:moveTo>
                    <a:pt x="281588" y="0"/>
                  </a:moveTo>
                  <a:lnTo>
                    <a:pt x="175488" y="0"/>
                  </a:lnTo>
                  <a:lnTo>
                    <a:pt x="130084" y="5928"/>
                  </a:lnTo>
                  <a:lnTo>
                    <a:pt x="89035" y="22732"/>
                  </a:lnTo>
                  <a:lnTo>
                    <a:pt x="54042" y="48945"/>
                  </a:lnTo>
                  <a:lnTo>
                    <a:pt x="26805" y="83096"/>
                  </a:lnTo>
                  <a:lnTo>
                    <a:pt x="9024" y="123715"/>
                  </a:lnTo>
                  <a:lnTo>
                    <a:pt x="585" y="175576"/>
                  </a:lnTo>
                  <a:lnTo>
                    <a:pt x="0" y="200894"/>
                  </a:lnTo>
                  <a:lnTo>
                    <a:pt x="5647" y="266195"/>
                  </a:lnTo>
                  <a:lnTo>
                    <a:pt x="7894" y="283753"/>
                  </a:lnTo>
                  <a:lnTo>
                    <a:pt x="46435" y="275275"/>
                  </a:lnTo>
                  <a:lnTo>
                    <a:pt x="86185" y="263355"/>
                  </a:lnTo>
                  <a:lnTo>
                    <a:pt x="126813" y="247524"/>
                  </a:lnTo>
                  <a:lnTo>
                    <a:pt x="167986" y="227319"/>
                  </a:lnTo>
                  <a:lnTo>
                    <a:pt x="202995" y="206547"/>
                  </a:lnTo>
                  <a:lnTo>
                    <a:pt x="256845" y="167385"/>
                  </a:lnTo>
                  <a:lnTo>
                    <a:pt x="292038" y="136161"/>
                  </a:lnTo>
                  <a:lnTo>
                    <a:pt x="300713" y="127562"/>
                  </a:lnTo>
                  <a:lnTo>
                    <a:pt x="309985" y="143824"/>
                  </a:lnTo>
                  <a:lnTo>
                    <a:pt x="354964" y="205343"/>
                  </a:lnTo>
                  <a:lnTo>
                    <a:pt x="386382" y="233009"/>
                  </a:lnTo>
                  <a:lnTo>
                    <a:pt x="422187" y="250564"/>
                  </a:lnTo>
                  <a:lnTo>
                    <a:pt x="452365" y="255909"/>
                  </a:lnTo>
                  <a:lnTo>
                    <a:pt x="456969" y="199114"/>
                  </a:lnTo>
                  <a:lnTo>
                    <a:pt x="450489" y="131808"/>
                  </a:lnTo>
                  <a:lnTo>
                    <a:pt x="430445" y="83178"/>
                  </a:lnTo>
                  <a:lnTo>
                    <a:pt x="403160" y="48979"/>
                  </a:lnTo>
                  <a:lnTo>
                    <a:pt x="368110" y="22743"/>
                  </a:lnTo>
                  <a:lnTo>
                    <a:pt x="327013" y="5929"/>
                  </a:lnTo>
                  <a:lnTo>
                    <a:pt x="281588" y="0"/>
                  </a:lnTo>
                  <a:close/>
                </a:path>
              </a:pathLst>
            </a:custGeom>
            <a:solidFill>
              <a:srgbClr val="2942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1841373" y="591961"/>
            <a:ext cx="6090920" cy="1206741"/>
          </a:xfrm>
          <a:prstGeom prst="rect">
            <a:avLst/>
          </a:prstGeom>
        </p:spPr>
        <p:txBody>
          <a:bodyPr vert="horz" wrap="square" lIns="0" tIns="1181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30"/>
              </a:spcBef>
            </a:pPr>
            <a:r>
              <a:rPr lang="ru-RU"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НАСЕЛЕНИЕ </a:t>
            </a:r>
            <a:r>
              <a:rPr lang="ru-RU" sz="2200" spc="-40" dirty="0">
                <a:solidFill>
                  <a:srgbClr val="283583"/>
                </a:solidFill>
                <a:latin typeface="Microsoft Sans Serif"/>
                <a:cs typeface="Microsoft Sans Serif"/>
              </a:rPr>
              <a:t>ТОМСКОЙ</a:t>
            </a:r>
            <a:r>
              <a:rPr sz="2200" spc="65" dirty="0">
                <a:solidFill>
                  <a:srgbClr val="283583"/>
                </a:solidFill>
                <a:latin typeface="Microsoft Sans Serif"/>
                <a:cs typeface="Microsoft Sans Serif"/>
              </a:rPr>
              <a:t> </a:t>
            </a:r>
            <a:r>
              <a:rPr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ОБЛАСТИ</a:t>
            </a:r>
            <a:r>
              <a:rPr lang="ru-RU" sz="2200" spc="-35" dirty="0">
                <a:solidFill>
                  <a:srgbClr val="283583"/>
                </a:solidFill>
                <a:latin typeface="Microsoft Sans Serif"/>
                <a:cs typeface="Microsoft Sans Serif"/>
              </a:rPr>
              <a:t> ПО ОСНОВНЫМ ВОЗРАСТНЫМ ГРУППАМ</a:t>
            </a:r>
            <a:endParaRPr sz="22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lang="ru-RU" sz="2000" spc="-20" dirty="0">
                <a:solidFill>
                  <a:srgbClr val="283583"/>
                </a:solidFill>
                <a:latin typeface="Microsoft Sans Serif"/>
                <a:cs typeface="Microsoft Sans Serif"/>
              </a:rPr>
              <a:t>в % ко всему населению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741086" y="5802175"/>
            <a:ext cx="24682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solidFill>
                  <a:srgbClr val="283583"/>
                </a:solidFill>
                <a:latin typeface="Arial"/>
                <a:cs typeface="Arial"/>
              </a:rPr>
              <a:t>ВПН-2020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6129528" y="1865376"/>
            <a:ext cx="0" cy="4578350"/>
          </a:xfrm>
          <a:custGeom>
            <a:avLst/>
            <a:gdLst/>
            <a:ahLst/>
            <a:cxnLst/>
            <a:rect l="l" t="t" r="r" b="b"/>
            <a:pathLst>
              <a:path h="4578350">
                <a:moveTo>
                  <a:pt x="0" y="0"/>
                </a:moveTo>
                <a:lnTo>
                  <a:pt x="0" y="4577854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8">
            <a:extLst>
              <a:ext uri="{FF2B5EF4-FFF2-40B4-BE49-F238E27FC236}">
                <a16:creationId xmlns:a16="http://schemas.microsoft.com/office/drawing/2014/main" id="{E3BB5ED8-A466-5587-C9CE-42B217ED8DC2}"/>
              </a:ext>
            </a:extLst>
          </p:cNvPr>
          <p:cNvSpPr txBox="1"/>
          <p:nvPr/>
        </p:nvSpPr>
        <p:spPr>
          <a:xfrm>
            <a:off x="357936" y="151637"/>
            <a:ext cx="15855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-25" dirty="0">
                <a:solidFill>
                  <a:srgbClr val="334285"/>
                </a:solidFill>
                <a:latin typeface="Arial"/>
                <a:cs typeface="Arial"/>
              </a:rPr>
              <a:t>ТОМСК</a:t>
            </a:r>
            <a:r>
              <a:rPr sz="1400" b="1" spc="-25" dirty="0">
                <a:solidFill>
                  <a:srgbClr val="334285"/>
                </a:solidFill>
                <a:latin typeface="Arial"/>
                <a:cs typeface="Arial"/>
              </a:rPr>
              <a:t>СТАТ</a:t>
            </a:r>
            <a:endParaRPr sz="1400" dirty="0">
              <a:latin typeface="Arial"/>
              <a:cs typeface="Arial"/>
            </a:endParaRPr>
          </a:p>
        </p:txBody>
      </p:sp>
      <p:graphicFrame>
        <p:nvGraphicFramePr>
          <p:cNvPr id="64" name="Диаграмма 63">
            <a:extLst>
              <a:ext uri="{FF2B5EF4-FFF2-40B4-BE49-F238E27FC236}">
                <a16:creationId xmlns:a16="http://schemas.microsoft.com/office/drawing/2014/main" id="{F5C62E0E-5A8B-F742-8488-D685E4538C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6668566"/>
              </p:ext>
            </p:extLst>
          </p:nvPr>
        </p:nvGraphicFramePr>
        <p:xfrm>
          <a:off x="7607232" y="2861112"/>
          <a:ext cx="2703493" cy="2189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D3B64B43-9A9E-DC35-7790-32F28102C5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8782539"/>
              </p:ext>
            </p:extLst>
          </p:nvPr>
        </p:nvGraphicFramePr>
        <p:xfrm>
          <a:off x="762549" y="2010758"/>
          <a:ext cx="3792598" cy="3094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75894A48-0014-4266-B9B4-ADE73C49C4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8275575"/>
              </p:ext>
            </p:extLst>
          </p:nvPr>
        </p:nvGraphicFramePr>
        <p:xfrm>
          <a:off x="4773180" y="1617819"/>
          <a:ext cx="7038974" cy="425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378620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</TotalTime>
  <Words>828</Words>
  <Application>Microsoft Office PowerPoint</Application>
  <PresentationFormat>Широкоэкранный</PresentationFormat>
  <Paragraphs>307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Arial Black</vt:lpstr>
      <vt:lpstr>Calibri</vt:lpstr>
      <vt:lpstr>Microsoft Sans Serif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ЧИСЛЕННОСТЬ НАСЕЛЕНИЯ ТОМСКОЙ ОБЛАСТИ   ПО ПОЛУ И СОСТОЯНИЮ В БРАКЕ тыс. человек</vt:lpstr>
      <vt:lpstr>Презентация PowerPoint</vt:lpstr>
      <vt:lpstr>Презентация PowerPoint</vt:lpstr>
      <vt:lpstr>Презентация PowerPoint</vt:lpstr>
      <vt:lpstr>Презентация PowerPoint</vt:lpstr>
      <vt:lpstr>ПУБЛИКАЦИЯ ИТОГОВ  ВСЕРОССИЙСКОЙ ПЕРЕПИСИ НАСЕЛЕНИЯ 2020 ГОДА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Владинцева</dc:creator>
  <cp:lastModifiedBy>Плюснина Ольга Валентиновна</cp:lastModifiedBy>
  <cp:revision>33</cp:revision>
  <dcterms:created xsi:type="dcterms:W3CDTF">2023-01-16T07:13:42Z</dcterms:created>
  <dcterms:modified xsi:type="dcterms:W3CDTF">2023-02-20T09:46:24Z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2022-11-30T00:00:00Z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2023-01-16T00:00:00Z</vt:filetime>
  </property>
</Properties>
</file>