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48" r:id="rId2"/>
  </p:sldMasterIdLst>
  <p:notesMasterIdLst>
    <p:notesMasterId r:id="rId24"/>
  </p:notesMasterIdLst>
  <p:sldIdLst>
    <p:sldId id="262" r:id="rId3"/>
    <p:sldId id="309" r:id="rId4"/>
    <p:sldId id="280" r:id="rId5"/>
    <p:sldId id="285" r:id="rId6"/>
    <p:sldId id="294" r:id="rId7"/>
    <p:sldId id="293" r:id="rId8"/>
    <p:sldId id="296" r:id="rId9"/>
    <p:sldId id="304" r:id="rId10"/>
    <p:sldId id="301" r:id="rId11"/>
    <p:sldId id="310" r:id="rId12"/>
    <p:sldId id="290" r:id="rId13"/>
    <p:sldId id="316" r:id="rId14"/>
    <p:sldId id="306" r:id="rId15"/>
    <p:sldId id="314" r:id="rId16"/>
    <p:sldId id="315" r:id="rId17"/>
    <p:sldId id="300" r:id="rId18"/>
    <p:sldId id="313" r:id="rId19"/>
    <p:sldId id="312" r:id="rId20"/>
    <p:sldId id="299" r:id="rId21"/>
    <p:sldId id="317" r:id="rId22"/>
    <p:sldId id="308" r:id="rId2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1129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D69A09-50C3-4231-B902-1CD610F1EA31}" v="3406" dt="2021-02-11T16:32:57.3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86" autoAdjust="0"/>
    <p:restoredTop sz="85714" autoAdjust="0"/>
  </p:normalViewPr>
  <p:slideViewPr>
    <p:cSldViewPr>
      <p:cViewPr varScale="1">
        <p:scale>
          <a:sx n="76" d="100"/>
          <a:sy n="76" d="100"/>
        </p:scale>
        <p:origin x="1452" y="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rst\&#1056;&#1072;&#1073;&#1086;&#1095;&#1080;&#1081;%20&#1089;&#1090;&#1086;&#1083;\&#1051;&#1080;&#1089;&#1090;%20Microsoft%20Office%20Excel%20(6)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First\&#1056;&#1072;&#1073;&#1086;&#1095;&#1080;&#1081;%20&#1089;&#1090;&#1086;&#1083;\&#1051;&#1080;&#1089;&#1090;%20Microsoft%20Office%20Excel%20(6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Лист2!$B$9</c:f>
              <c:strCache>
                <c:ptCount val="1"/>
                <c:pt idx="0">
                  <c:v>2021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Лист2!$C$8</c:f>
              <c:strCache>
                <c:ptCount val="1"/>
                <c:pt idx="0">
                  <c:v>Население Первомайского района (данные Росстата)</c:v>
                </c:pt>
              </c:strCache>
            </c:strRef>
          </c:cat>
          <c:val>
            <c:numRef>
              <c:f>Лист2!$C$9</c:f>
              <c:numCache>
                <c:formatCode>General</c:formatCode>
                <c:ptCount val="1"/>
                <c:pt idx="0">
                  <c:v>16331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B8-4506-83DC-14823E99E1CB}"/>
            </c:ext>
          </c:extLst>
        </c:ser>
        <c:ser>
          <c:idx val="1"/>
          <c:order val="1"/>
          <c:tx>
            <c:strRef>
              <c:f>Лист2!$B$10</c:f>
              <c:strCache>
                <c:ptCount val="1"/>
                <c:pt idx="0">
                  <c:v>2022 (с учетом переписи)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Лист2!$C$8</c:f>
              <c:strCache>
                <c:ptCount val="1"/>
                <c:pt idx="0">
                  <c:v>Население Первомайского района (данные Росстата)</c:v>
                </c:pt>
              </c:strCache>
            </c:strRef>
          </c:cat>
          <c:val>
            <c:numRef>
              <c:f>Лист2!$C$10</c:f>
              <c:numCache>
                <c:formatCode>General</c:formatCode>
                <c:ptCount val="1"/>
                <c:pt idx="0">
                  <c:v>16955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B8-4506-83DC-14823E99E1CB}"/>
            </c:ext>
          </c:extLst>
        </c:ser>
        <c:ser>
          <c:idx val="2"/>
          <c:order val="2"/>
          <c:tx>
            <c:strRef>
              <c:f>Лист2!$B$11</c:f>
              <c:strCache>
                <c:ptCount val="1"/>
                <c:pt idx="0">
                  <c:v>2023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Лист2!$C$8</c:f>
              <c:strCache>
                <c:ptCount val="1"/>
                <c:pt idx="0">
                  <c:v>Население Первомайского района (данные Росстата)</c:v>
                </c:pt>
              </c:strCache>
            </c:strRef>
          </c:cat>
          <c:val>
            <c:numRef>
              <c:f>Лист2!$C$11</c:f>
              <c:numCache>
                <c:formatCode>General</c:formatCode>
                <c:ptCount val="1"/>
                <c:pt idx="0">
                  <c:v>16732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6B8-4506-83DC-14823E99E1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716096"/>
        <c:axId val="57730176"/>
      </c:barChart>
      <c:catAx>
        <c:axId val="57716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7730176"/>
        <c:crosses val="autoZero"/>
        <c:auto val="1"/>
        <c:lblAlgn val="ctr"/>
        <c:lblOffset val="100"/>
        <c:noMultiLvlLbl val="0"/>
      </c:catAx>
      <c:valAx>
        <c:axId val="57730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771609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7925699912510948"/>
          <c:y val="2.3148148148148147E-2"/>
        </c:manualLayout>
      </c:layout>
      <c:overlay val="0"/>
      <c:txPr>
        <a:bodyPr/>
        <a:lstStyle/>
        <a:p>
          <a:pPr>
            <a:defRPr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Лист2!$D$23</c:f>
              <c:strCache>
                <c:ptCount val="1"/>
                <c:pt idx="0">
                  <c:v>Структура населения района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Лист2!$C$24:$C$26</c:f>
              <c:strCache>
                <c:ptCount val="3"/>
                <c:pt idx="0">
                  <c:v>дети</c:v>
                </c:pt>
                <c:pt idx="1">
                  <c:v>трудоспособное население</c:v>
                </c:pt>
                <c:pt idx="2">
                  <c:v>старше трудоспособное население</c:v>
                </c:pt>
              </c:strCache>
            </c:strRef>
          </c:cat>
          <c:val>
            <c:numRef>
              <c:f>Лист2!$D$24:$D$26</c:f>
              <c:numCache>
                <c:formatCode>General</c:formatCode>
                <c:ptCount val="3"/>
                <c:pt idx="0">
                  <c:v>3404</c:v>
                </c:pt>
                <c:pt idx="1">
                  <c:v>8477</c:v>
                </c:pt>
                <c:pt idx="2">
                  <c:v>4203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1B1-470A-82F8-673EB2FAFD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  <c:txPr>
        <a:bodyPr/>
        <a:lstStyle/>
        <a:p>
          <a:pPr>
            <a:defRPr sz="1400">
              <a:solidFill>
                <a:schemeClr val="tx2">
                  <a:lumMod val="75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1"/>
          <p:cNvSpPr/>
          <p:nvPr/>
        </p:nvSpPr>
        <p:spPr>
          <a:xfrm>
            <a:off x="0" y="0"/>
            <a:ext cx="6798387" cy="99272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4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2946928" cy="496721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3850739" y="0"/>
            <a:ext cx="2946928" cy="496721"/>
          </a:xfrm>
          <a:prstGeom prst="rect">
            <a:avLst/>
          </a:prstGeom>
        </p:spPr>
        <p:txBody>
          <a:bodyPr>
            <a:noAutofit/>
          </a:bodyPr>
          <a:lstStyle/>
          <a:p>
            <a:pPr algn="r">
              <a:lnSpc>
                <a:spcPct val="100000"/>
              </a:lnSpc>
            </a:pPr>
            <a:r>
              <a:rPr lang="ru-RU" sz="1200" b="0" strike="noStrike" spc="-1">
                <a:solidFill>
                  <a:srgbClr val="000000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4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110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79479" y="4713806"/>
            <a:ext cx="5440150" cy="446796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z="1200" b="0" strike="noStrike" spc="-1">
                <a:solidFill>
                  <a:srgbClr val="000000"/>
                </a:solidFill>
                <a:latin typeface="Calibri"/>
              </a:rPr>
              <a:t>Click to edit the notes format</a:t>
            </a:r>
          </a:p>
        </p:txBody>
      </p:sp>
      <p:sp>
        <p:nvSpPr>
          <p:cNvPr id="46" name="PlaceHolder 6"/>
          <p:cNvSpPr>
            <a:spLocks noGrp="1"/>
          </p:cNvSpPr>
          <p:nvPr>
            <p:ph type="ftr"/>
          </p:nvPr>
        </p:nvSpPr>
        <p:spPr>
          <a:xfrm>
            <a:off x="0" y="9428332"/>
            <a:ext cx="2946928" cy="496721"/>
          </a:xfrm>
          <a:prstGeom prst="rect">
            <a:avLst/>
          </a:prstGeom>
        </p:spPr>
        <p:txBody>
          <a:bodyPr anchor="b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7"/>
          <p:cNvSpPr>
            <a:spLocks noGrp="1"/>
          </p:cNvSpPr>
          <p:nvPr>
            <p:ph type="sldNum"/>
          </p:nvPr>
        </p:nvSpPr>
        <p:spPr>
          <a:xfrm>
            <a:off x="3850739" y="9428332"/>
            <a:ext cx="2946928" cy="496721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276D66DA-C8D5-4F20-A366-1C84B1CB62CD}" type="slidenum">
              <a:rPr lang="ru-RU" sz="1200" b="0" strike="noStrike" spc="-1">
                <a:solidFill>
                  <a:srgbClr val="000000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07232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/>
          <a:p>
            <a:pPr algn="ctr">
              <a:spcBef>
                <a:spcPts val="799"/>
              </a:spcBef>
            </a:pPr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spAutoFit/>
          </a:bodyPr>
          <a:lstStyle/>
          <a:p>
            <a:pPr algn="ctr"/>
            <a:endParaRPr lang="en-US" sz="44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endParaRPr lang="en-US" sz="32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4390D39A-425C-4D09-B271-7F09A40AE2C9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ctr"/>
            <a:r>
              <a:rPr lang="en-US" sz="4400" b="0" strike="noStrike" spc="-1">
                <a:solidFill>
                  <a:srgbClr val="000000"/>
                </a:solidFill>
                <a:latin typeface="Calibri"/>
              </a:rPr>
              <a:t>Click to edit the title text format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tIns="46800" rIns="90000" bIns="46800">
            <a:normAutofit/>
          </a:bodyPr>
          <a:lstStyle/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Click to edit the outline text format</a:t>
            </a:r>
          </a:p>
          <a:p>
            <a:pPr marL="742680" lvl="1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Second Outline Level</a:t>
            </a:r>
          </a:p>
          <a:p>
            <a:pPr marL="1143000" lvl="2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Third Outline Level</a:t>
            </a:r>
          </a:p>
          <a:p>
            <a:pPr marL="1600200" lvl="3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Fourth Outline Level</a:t>
            </a:r>
          </a:p>
          <a:p>
            <a:pPr marL="2057400" lvl="4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Fifth Outline Level</a:t>
            </a:r>
          </a:p>
          <a:p>
            <a:pPr marL="2057400" lvl="5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Sixth Outline Level</a:t>
            </a:r>
          </a:p>
          <a:p>
            <a:pPr marL="2057400" lvl="6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</a:pPr>
            <a:r>
              <a:rPr lang="en-US" sz="3200" b="0" strike="noStrike" spc="-1">
                <a:solidFill>
                  <a:srgbClr val="000000"/>
                </a:solidFill>
                <a:latin typeface="Calibri"/>
              </a:rPr>
              <a:t>Seventh Outline Level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200" b="0" strike="noStrike" spc="-1">
                <a:solidFill>
                  <a:srgbClr val="898989"/>
                </a:solidFill>
                <a:latin typeface="Calibri"/>
              </a:rPr>
              <a:t>&lt;date/time&gt;</a:t>
            </a:r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tIns="46800" rIns="90000" bIns="46800" anchor="ctr">
            <a:noAutofit/>
          </a:bodyPr>
          <a:lstStyle/>
          <a:p>
            <a:pPr algn="r">
              <a:lnSpc>
                <a:spcPct val="100000"/>
              </a:lnSpc>
            </a:pPr>
            <a:fld id="{F1D242B0-F2F2-42D8-8E4E-DEDE6F6A7CCB}" type="slidenum">
              <a:rPr lang="ru-RU" sz="1200" b="0" strike="noStrike" spc="-1">
                <a:solidFill>
                  <a:srgbClr val="898989"/>
                </a:solidFill>
                <a:latin typeface="Calibri"/>
              </a:rPr>
              <a:pPr algn="r">
                <a:lnSpc>
                  <a:spcPct val="100000"/>
                </a:lnSpc>
              </a:pPr>
              <a:t>‹#›</a:t>
            </a:fld>
            <a:endParaRPr lang="en-US" sz="1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647640" y="1079280"/>
            <a:ext cx="7848720" cy="31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ru-RU" sz="2800" b="1" strike="noStrike" spc="-1" dirty="0">
                <a:solidFill>
                  <a:srgbClr val="003366"/>
                </a:solidFill>
                <a:latin typeface="Calibri"/>
              </a:rPr>
              <a:t>Итоги деятельности </a:t>
            </a:r>
          </a:p>
          <a:p>
            <a:pPr algn="ctr"/>
            <a:r>
              <a:rPr lang="ru-RU" sz="2800" b="1" strike="noStrike" spc="-1" dirty="0">
                <a:solidFill>
                  <a:srgbClr val="003366"/>
                </a:solidFill>
                <a:latin typeface="Calibri"/>
              </a:rPr>
              <a:t>ОГБУЗ «Первомайская РБ»  2023 год</a:t>
            </a:r>
            <a:endParaRPr lang="en-US" sz="2800" b="0" strike="noStrike" spc="-1" dirty="0">
              <a:solidFill>
                <a:srgbClr val="003366"/>
              </a:solidFill>
              <a:latin typeface="Calibri"/>
            </a:endParaRPr>
          </a:p>
        </p:txBody>
      </p:sp>
      <p:pic>
        <p:nvPicPr>
          <p:cNvPr id="42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5877000"/>
            <a:ext cx="9143999" cy="792000"/>
          </a:xfrm>
          <a:prstGeom prst="rect">
            <a:avLst/>
          </a:prstGeom>
          <a:ln>
            <a:noFill/>
          </a:ln>
        </p:spPr>
      </p:pic>
      <p:sp>
        <p:nvSpPr>
          <p:cNvPr id="44" name="CustomShape 2"/>
          <p:cNvSpPr/>
          <p:nvPr/>
        </p:nvSpPr>
        <p:spPr>
          <a:xfrm>
            <a:off x="2614680" y="5877000"/>
            <a:ext cx="6494400" cy="648512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trike="noStrike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b="0" strike="noStrike" spc="-1" dirty="0">
              <a:solidFill>
                <a:srgbClr val="000000"/>
              </a:solid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lang="ru-RU" b="1" strike="noStrike" spc="-1" dirty="0">
                <a:solidFill>
                  <a:srgbClr val="FFFFFF"/>
                </a:solidFill>
                <a:latin typeface="Calibri"/>
              </a:rPr>
              <a:t>И.о. главного врача ОГБУЗ «Первомайская РБ»</a:t>
            </a:r>
            <a:endParaRPr lang="en-US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214818"/>
            <a:ext cx="2588917" cy="14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230573585"/>
      </p:ext>
    </p:extLst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500166" y="0"/>
            <a:ext cx="7643834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800" b="1" spc="-1" dirty="0">
                <a:solidFill>
                  <a:srgbClr val="003366"/>
                </a:solidFill>
                <a:latin typeface="Calibri"/>
              </a:rPr>
              <a:t>ДОГВН и ПМО населения </a:t>
            </a:r>
          </a:p>
          <a:p>
            <a:pPr algn="ctr"/>
            <a:r>
              <a:rPr lang="ru-RU" sz="2800" b="1" spc="-1" dirty="0">
                <a:solidFill>
                  <a:srgbClr val="003366"/>
                </a:solidFill>
                <a:latin typeface="Calibri"/>
              </a:rPr>
              <a:t>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1357298"/>
            <a:ext cx="8643998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За 2023 год ДОГВН  и ПМО прошли 5271 чел : ПМО (1331 чел-) и ДОГВН (3940 чел) – 75,3 % годового плана (6998 чел) 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Прошли 1-й этап ДОГВН-  5271 чел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Направлены на 2й этап-  1807 чел ( 34.3 %) Прошли полностью все мероприятия 2 го этапа: 1807 чел – 100 % от направленных по результатам 1го этапа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Число впервые выявленных случаев хронических неинфекционных заболеваний (ХНИЗ) у граждан, прошедших ДОГВН и ПМО за 2023 год:</a:t>
            </a:r>
          </a:p>
          <a:p>
            <a:pPr algn="just"/>
            <a:r>
              <a:rPr lang="ru-RU" b="1" dirty="0">
                <a:solidFill>
                  <a:srgbClr val="112947"/>
                </a:solidFill>
                <a:latin typeface="Calibri" pitchFamily="34" charset="0"/>
                <a:cs typeface="Calibri" pitchFamily="34" charset="0"/>
              </a:rPr>
              <a:t>- болезни системы кровообращения: всего 2761 случай, из них впервые в жизни установленным диагнозом 240 случаев, что составило  8,69 % от выявленных заболеваний этого класса </a:t>
            </a:r>
          </a:p>
          <a:p>
            <a:pPr algn="just"/>
            <a:r>
              <a:rPr lang="ru-RU" b="1" dirty="0">
                <a:solidFill>
                  <a:srgbClr val="112947"/>
                </a:solidFill>
                <a:latin typeface="Calibri" pitchFamily="34" charset="0"/>
                <a:cs typeface="Calibri" pitchFamily="34" charset="0"/>
              </a:rPr>
              <a:t>- сахарный диабет: всего 377, из них впервые в жизни установленным диагнозом 8 случаев, что составило  2,1 % от выявленных заболеваний этого класса</a:t>
            </a:r>
          </a:p>
          <a:p>
            <a:pPr algn="just"/>
            <a:r>
              <a:rPr lang="ru-RU" b="1" dirty="0">
                <a:solidFill>
                  <a:srgbClr val="112947"/>
                </a:solidFill>
                <a:latin typeface="Calibri" pitchFamily="34" charset="0"/>
                <a:cs typeface="Calibri" pitchFamily="34" charset="0"/>
              </a:rPr>
              <a:t>- злокачественные новообразования: всего 70, из них впервые в жизни установленным диагнозом 2 случая,  что составило  2.85 % от выявленных заболеваний этого класса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rgbClr val="112947"/>
                </a:solidFill>
                <a:latin typeface="Calibri" pitchFamily="34" charset="0"/>
                <a:cs typeface="Calibri" pitchFamily="34" charset="0"/>
              </a:rPr>
              <a:t> ХОБЛ всего 169,  из них впервые в жизни установленным диагнозом 7 случав, что составило  4,14 % от выявленных заболеваний этого класса.</a:t>
            </a:r>
          </a:p>
          <a:p>
            <a:pPr algn="just"/>
            <a:r>
              <a:rPr lang="ru-RU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Доля злокачественных новообразований, выявленных на ранних стадиях в 2023 г</a:t>
            </a:r>
          </a:p>
          <a:p>
            <a:pPr algn="just"/>
            <a:r>
              <a:rPr lang="ru-RU" b="1" dirty="0">
                <a:solidFill>
                  <a:srgbClr val="112947"/>
                </a:solidFill>
                <a:latin typeface="Calibri" pitchFamily="34" charset="0"/>
                <a:cs typeface="Calibri" pitchFamily="34" charset="0"/>
              </a:rPr>
              <a:t>Всего выявлено заболеваний 70, из них 1-2 стадии – 0 %</a:t>
            </a:r>
            <a:endParaRPr lang="ru-RU" b="1" dirty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71604" cy="878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785918" y="0"/>
            <a:ext cx="7358082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/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Количество случаев заболевания болезнями органов дыхания, пищеварения, кровообращения ОРВИ и </a:t>
            </a:r>
            <a:r>
              <a:rPr lang="en-US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COVID-19 </a:t>
            </a: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по возрастным группам в </a:t>
            </a:r>
            <a:r>
              <a:rPr lang="en-US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20</a:t>
            </a: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22-2023 году</a:t>
            </a:r>
            <a:endParaRPr lang="ru-RU" sz="2400" b="1" dirty="0">
              <a:solidFill>
                <a:srgbClr val="00336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428739"/>
          <a:ext cx="9144000" cy="525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98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4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78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4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630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531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1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и подростки 2021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Дети и подростки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2022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285750" marR="0" lvl="0" indent="-28575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Взрослые </a:t>
                      </a:r>
                    </a:p>
                    <a:p>
                      <a:pPr marL="285750" marR="0" lvl="0" indent="-28575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 лет и старше  2021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Взрослые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18 лет и старше 2022</a:t>
                      </a:r>
                      <a:endParaRPr kumimoji="0" lang="ru-RU" sz="11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ОРВИ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2481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2383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665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1032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(+55,2 %)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Бронхит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50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77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(+26,2 %)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Пневмония (амбулаторно)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68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66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 -2,9 %)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COVID-19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(амбулаторно)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98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806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111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(- 86,2 %)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ОРВИ (стационар)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64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49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53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(-40 %)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Бронхит (стационар)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16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67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11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(-64,5 %)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1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Пневмония (стационар)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9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14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72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(+14.2 %)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8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COVID-19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(стационар)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18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137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27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 (- 80, 3 %)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9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пищеварения (</a:t>
                      </a:r>
                      <a:r>
                        <a:rPr kumimoji="0" lang="ru-RU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амбулаторно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236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201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799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990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 ( +23,9%)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6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кровообращения (</a:t>
                      </a:r>
                      <a:r>
                        <a:rPr kumimoji="0" lang="ru-RU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амбулаторно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)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37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53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4200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4583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(+ 9,11 %)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82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пищеварения 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(стационар)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84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66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262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203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 - 22,5%)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364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Болезни органов кровообращения 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(стационар)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2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462 </a:t>
                      </a:r>
                    </a:p>
                  </a:txBody>
                  <a:tcPr marL="68580" marR="68580" marT="0" marB="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421</a:t>
                      </a:r>
                      <a:r>
                        <a:rPr kumimoji="0" lang="ru-RU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Calibri" pitchFamily="34" charset="0"/>
                        </a:rPr>
                        <a:t> ( - 8,9 %)</a:t>
                      </a:r>
                    </a:p>
                  </a:txBody>
                  <a:tcPr marL="68580" marR="6858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822453" cy="1019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/>
            <a:endParaRPr lang="ru-RU" sz="2400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143108" y="285728"/>
            <a:ext cx="671517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0238" algn="l"/>
              </a:tabLst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chemeClr val="tx2"/>
                </a:solidFill>
                <a:effectLst/>
                <a:latin typeface="PT Astra Serif"/>
                <a:ea typeface="Times New Roman" pitchFamily="18" charset="0"/>
                <a:cs typeface="Times New Roman" pitchFamily="18" charset="0"/>
              </a:rPr>
              <a:t>Льготное лекарственное обеспечение граждан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2" name="Текст 11"/>
          <p:cNvSpPr>
            <a:spLocks noGrp="1"/>
          </p:cNvSpPr>
          <p:nvPr>
            <p:ph type="body"/>
          </p:nvPr>
        </p:nvSpPr>
        <p:spPr>
          <a:xfrm>
            <a:off x="285720" y="1500174"/>
            <a:ext cx="8715436" cy="5072098"/>
          </a:xfrm>
        </p:spPr>
        <p:txBody>
          <a:bodyPr>
            <a:noAutofit/>
          </a:bodyPr>
          <a:lstStyle/>
          <a:p>
            <a:pPr marL="0" lv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b="1" dirty="0">
                <a:solidFill>
                  <a:srgbClr val="FF0000"/>
                </a:solidFill>
                <a:latin typeface="PT Astra Serif"/>
                <a:cs typeface="Calibri" pitchFamily="34" charset="0"/>
              </a:rPr>
              <a:t>Федеральная программа обеспечения необходимыми лекарственными препаратами (ОНЛП). 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Право на льготное лекарственное обеспечение в Томской области на 2023 год оставили за собой 25223 человека. 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По Первомайскому району сохранили право на лекарственное обеспечение 399 человек.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За 2022 год воспользовались правом 256 человек, получили препараты на сумму 4,87 млн. рублей. За 2022 года обеспечено  3738 рецептов, получено препаратов на сумму более  4 871 106 рублей.</a:t>
            </a:r>
          </a:p>
          <a:p>
            <a:pPr marL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600" b="1" dirty="0">
                <a:solidFill>
                  <a:srgbClr val="FF0000"/>
                </a:solidFill>
                <a:latin typeface="PT Astra Serif"/>
                <a:cs typeface="Times New Roman" pitchFamily="18" charset="0"/>
              </a:rPr>
              <a:t>Региональная программа обеспечения бесплатными лекарственными препаратами, в том числе граждан с редкими (</a:t>
            </a:r>
            <a:r>
              <a:rPr lang="ru-RU" sz="1600" b="1" dirty="0" err="1">
                <a:solidFill>
                  <a:srgbClr val="FF0000"/>
                </a:solidFill>
                <a:latin typeface="PT Astra Serif"/>
                <a:cs typeface="Times New Roman" pitchFamily="18" charset="0"/>
              </a:rPr>
              <a:t>орфанными</a:t>
            </a:r>
            <a:r>
              <a:rPr lang="ru-RU" sz="1600" b="1" dirty="0">
                <a:solidFill>
                  <a:srgbClr val="FF0000"/>
                </a:solidFill>
                <a:latin typeface="PT Astra Serif"/>
                <a:cs typeface="Times New Roman" pitchFamily="18" charset="0"/>
              </a:rPr>
              <a:t>) заболеваниями (РЛО).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В регистр Томской области включено более 130 тыс. человек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За 2023 год в Первомайском районе по региональной программе: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- отпущено препаратов на общую сумму –15 228 323 руб.  ( в 2022- 15 193 257 руб. рублей);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- количество обеспеченных рецептов –7683 рецепта ( в 2022г- 7209 рецепта);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- количество обеспеченных рецептов на одного льготника 7-8 рецептов;</a:t>
            </a:r>
          </a:p>
          <a:p>
            <a:pPr marL="0" algn="just">
              <a:lnSpc>
                <a:spcPct val="100000"/>
              </a:lnSpc>
              <a:spcBef>
                <a:spcPts val="0"/>
              </a:spcBef>
            </a:pP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- средняя стоимость одного обслуженного рецепта – 1982,1 </a:t>
            </a:r>
            <a:r>
              <a:rPr lang="ru-RU" sz="1600" b="1" dirty="0" err="1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руб</a:t>
            </a:r>
            <a:r>
              <a:rPr lang="ru-RU" sz="1600" b="1" dirty="0">
                <a:solidFill>
                  <a:srgbClr val="003366"/>
                </a:solidFill>
                <a:latin typeface="PT Astra Serif"/>
                <a:cs typeface="Times New Roman" pitchFamily="18" charset="0"/>
              </a:rPr>
              <a:t>;</a:t>
            </a:r>
          </a:p>
          <a:p>
            <a:pPr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В рамках </a:t>
            </a:r>
            <a:r>
              <a:rPr lang="ru-RU" sz="1600" b="1" dirty="0">
                <a:solidFill>
                  <a:srgbClr val="C00000"/>
                </a:solidFill>
                <a:latin typeface="PT Astra Serif"/>
                <a:cs typeface="Times New Roman" pitchFamily="18" charset="0"/>
              </a:rPr>
              <a:t>Паллиативной помощи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обеспечено 75 рецептов на сумму 257 323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руб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 - 17 пациентов. В рамках </a:t>
            </a:r>
            <a:r>
              <a:rPr lang="ru-RU" sz="1600" b="1" dirty="0">
                <a:solidFill>
                  <a:srgbClr val="C00000"/>
                </a:solidFill>
                <a:latin typeface="PT Astra Serif"/>
                <a:cs typeface="Times New Roman" pitchFamily="18" charset="0"/>
              </a:rPr>
              <a:t>Гуманитарной помощи 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– обслужено 13 рецептов на сумму более 176 тыс. </a:t>
            </a:r>
            <a:r>
              <a:rPr lang="ru-RU" sz="1600" b="1" dirty="0" err="1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руб</a:t>
            </a:r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PT Astra Serif"/>
                <a:cs typeface="Times New Roman" pitchFamily="18" charset="0"/>
              </a:rPr>
              <a:t>- 12 пациентов.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2077942" cy="1162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Расходы финансовых средств 2023 г.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(все источники финансирования)</a:t>
            </a:r>
            <a:endParaRPr lang="ru-RU" sz="2400" b="1" dirty="0">
              <a:solidFill>
                <a:srgbClr val="003366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lvl="0" algn="ctr"/>
            <a:endParaRPr lang="ru-RU" sz="2400" b="1" dirty="0">
              <a:solidFill>
                <a:schemeClr val="accent1">
                  <a:lumMod val="50000"/>
                </a:schemeClr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0" y="857232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397000"/>
          <a:ext cx="8501124" cy="5037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7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39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168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1685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Средства ОМС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Бюджет 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Вне</a:t>
                      </a:r>
                    </a:p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бюджетные средства</a:t>
                      </a:r>
                    </a:p>
                    <a:p>
                      <a:pPr algn="ctr"/>
                      <a:r>
                        <a:rPr lang="ru-RU" sz="1400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(млн.руб.)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Фонд 1социального страхования (млн.руб.)</a:t>
                      </a:r>
                    </a:p>
                    <a:p>
                      <a:pPr algn="ctr"/>
                      <a:endParaRPr lang="ru-RU" sz="1400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Всего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316,17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275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31,23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9,5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0,44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Оплата труда и начисления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248,8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221,8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20,5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6,5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Оплата работ, услуг (ком. услуги, связь, э/энергия, отопление и т.д.)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32,9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27,2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 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Социальное обеспечение (оплата МО по б/листам)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1,29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1,2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0,06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 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Прочие расходы (налоги, пошлины, штрафы и т.д.)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2,8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1,8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- 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3402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Увеличение стоимости основных средств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1,19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0,39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Увеличение материальных запасов (лекарства, питание, хим. реактивы, мягкий инвентарь, запчасти)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29,12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23,7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3366"/>
                          </a:solidFill>
                          <a:latin typeface="Calibri"/>
                        </a:rPr>
                        <a:t>3,7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1,65</a:t>
                      </a:r>
                    </a:p>
                  </a:txBody>
                  <a:tcPr marL="9525" marR="9525" marT="952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6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928794" cy="107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Кадровое обеспечение в 2023 году (врачи)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 flipV="1">
            <a:off x="0" y="785794"/>
            <a:ext cx="8786842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85736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>
              <a:spcBef>
                <a:spcPts val="100"/>
              </a:spcBef>
              <a:spcAft>
                <a:spcPts val="1200"/>
              </a:spcAft>
              <a:buFontTx/>
              <a:buAutoNum type="arabicPeriod"/>
            </a:pPr>
            <a:endParaRPr lang="ru-RU" alt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2" y="1071546"/>
          <a:ext cx="8786874" cy="51962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39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5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48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459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40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497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7910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/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Всего на конец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 2020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2021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Всего на конец 2021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2022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Всего на конец 2022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2023 г.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05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46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46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46</a:t>
                      </a:r>
                      <a:r>
                        <a:rPr lang="ru-RU" sz="105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39 </a:t>
                      </a: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чел.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Принято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программе «Земский доктор»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терапевт участковый;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врач-онколог;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КЛД;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ОП;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</a:t>
                      </a:r>
                      <a:r>
                        <a:rPr lang="ru-RU" sz="105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врач-инфекционис</a:t>
                      </a: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;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ОП;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2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вне программы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заместитель главного врача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 2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акушер-гинеколог;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терапевт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 1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акушер-гинеколог;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9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i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Выбыло</a:t>
                      </a: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9</a:t>
                      </a:r>
                      <a:r>
                        <a:rPr lang="ru-RU" sz="1050" b="1" baseline="0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ru-RU" sz="105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человек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5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собственному желанию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         4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-врач-акушер-гинеколог(в г.Томск)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ОП(в другой регион Тува)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-заместитель </a:t>
                      </a:r>
                      <a:r>
                        <a:rPr lang="ru-RU" sz="105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главноговрача</a:t>
                      </a: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(в г.Асино)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КЛД (в г.Томск)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-врач-инфекционист (на пенсию)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терапевт участковый (.Томск)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 анестезиолог-реаниматолог (г.Асино)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врач-дерматовенеролог</a:t>
                      </a: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(в другой регион Тува)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терапевт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врач хирург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- 2 заместителя главного врача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главный врач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 УЗИ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другим причинам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050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3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 врач-стоматолог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врач акушер-гинеколог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5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-врач хирург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05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357289" cy="759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142976" y="0"/>
            <a:ext cx="8001024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Кадровое обеспечение в 2023 году (средний персонал)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8786842" cy="142876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857364"/>
            <a:ext cx="63579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>
              <a:spcBef>
                <a:spcPts val="100"/>
              </a:spcBef>
              <a:spcAft>
                <a:spcPts val="1200"/>
              </a:spcAft>
              <a:buFontTx/>
              <a:buAutoNum type="arabicPeriod"/>
            </a:pPr>
            <a:endParaRPr lang="ru-RU" alt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14281" y="1071546"/>
          <a:ext cx="8572560" cy="5087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58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4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75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197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332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714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на конец 2020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2021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на конец 2021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2022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Всего на конец 2022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(чел)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2023 г.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чел.</a:t>
                      </a:r>
                      <a:endParaRPr lang="ru-RU" sz="1300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150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138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136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138 чел.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u="sng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136 чел.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06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Принято</a:t>
                      </a: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 человек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программе «Земский фельдшер»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Заведующий </a:t>
                      </a:r>
                      <a:r>
                        <a:rPr lang="ru-RU" sz="130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ФАП-медицинская</a:t>
                      </a: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сестра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Заведующая </a:t>
                      </a:r>
                      <a:r>
                        <a:rPr lang="ru-RU" sz="130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ФАП-фельдшер</a:t>
                      </a: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  Зав ФАП Вознесенка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вне программы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человека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чел  Зав ФАП </a:t>
                      </a:r>
                      <a:r>
                        <a:rPr lang="ru-RU" sz="130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Куяново</a:t>
                      </a: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9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i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Выбыло</a:t>
                      </a: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16 человек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7 человек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FF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FF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4 человека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53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из них: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собственному желанию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16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14 на пенсию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чел в Томск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         7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5 на пенсию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в </a:t>
                      </a:r>
                      <a:r>
                        <a:rPr lang="ru-RU" sz="1300" b="1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Тегульдетский</a:t>
                      </a: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р-н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1 в Асино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             7 чел.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2 м/с  на пенсию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Зав</a:t>
                      </a:r>
                      <a:r>
                        <a:rPr lang="ru-RU" sz="130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ru-RU" sz="1300" b="1" baseline="0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Фап</a:t>
                      </a:r>
                      <a:r>
                        <a:rPr lang="ru-RU" sz="1300" b="1" baseline="0" dirty="0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</a:t>
                      </a:r>
                      <a:r>
                        <a:rPr lang="ru-RU" sz="1300" b="1" baseline="0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Куяново</a:t>
                      </a:r>
                      <a:endParaRPr lang="ru-RU" sz="1300" b="1" baseline="0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baseline="0" dirty="0" err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Рентгенлаборант</a:t>
                      </a: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>
                          <a:solidFill>
                            <a:srgbClr val="003366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по другим причинам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3366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39221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Текущие ремонты 2023 года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8579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0" y="928670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071546"/>
            <a:ext cx="535785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1. Прививочный кабинет поликлиники;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2. Стоматологический кабинет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3. Косметический ремонт кабинета с </a:t>
            </a:r>
            <a:r>
              <a:rPr lang="ru-RU" b="1" dirty="0" err="1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денальной</a:t>
            </a:r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установкой (с целью лицензирования дополнительных  видов медицинской помощи).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4. Ремонт пандуса крыльца приемного покоя;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5. Кабинет врача поликлиники; 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6. В 2023 г. – были предусмотрены средства в размере  более 100 тыс. </a:t>
            </a:r>
            <a:r>
              <a:rPr lang="ru-RU" b="1" dirty="0" err="1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руб</a:t>
            </a:r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на разработку проектной документации для рентгенологического кабинета. 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8. Ремонт вентиляционной системы в рентгенологическом кабинете, установка рентгенозащитных дверей.  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9. Произведен ремонт кровли ФАП д.Успенка</a:t>
            </a:r>
          </a:p>
          <a:p>
            <a:pPr algn="just"/>
            <a:r>
              <a:rPr lang="ru-RU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10. Закуплен материал для ремонта крыши гаража с.Первомайское</a:t>
            </a:r>
          </a:p>
          <a:p>
            <a:pPr algn="just">
              <a:spcAft>
                <a:spcPts val="1200"/>
              </a:spcAft>
            </a:pPr>
            <a:endParaRPr lang="ru-RU" b="1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ru-RU" dirty="0">
              <a:solidFill>
                <a:schemeClr val="accent1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\\192.168.1.2\обмен\Глав_Секретарь\Нарожновой М.В\WhatsApp Image 2023-03-21 at 14.09.52 (1)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142984"/>
            <a:ext cx="3214710" cy="2857470"/>
          </a:xfrm>
          <a:prstGeom prst="rect">
            <a:avLst/>
          </a:prstGeom>
          <a:noFill/>
        </p:spPr>
      </p:pic>
      <p:pic>
        <p:nvPicPr>
          <p:cNvPr id="2" name="Picture 3" descr="\\192.168.1.2\обмен\Глав_Секретарь\Нарожновой М.В\WhatsApp Image 2023-03-21 at 14.09.51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6" y="4143380"/>
            <a:ext cx="3357586" cy="2571750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39221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857356" y="0"/>
            <a:ext cx="7286644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Оборудование и автомобили, приобретенные в 2022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71472" y="1214423"/>
            <a:ext cx="81439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chemeClr val="tx2"/>
                </a:solidFill>
              </a:rPr>
              <a:t>	</a:t>
            </a:r>
            <a:r>
              <a:rPr lang="ru-RU" b="1" dirty="0">
                <a:solidFill>
                  <a:schemeClr val="tx2"/>
                </a:solidFill>
              </a:rPr>
              <a:t>Развитие сельского здравоохранения за счет расширения и обновления сети </a:t>
            </a:r>
            <a:r>
              <a:rPr lang="ru-RU" b="1" dirty="0" err="1">
                <a:solidFill>
                  <a:schemeClr val="tx2"/>
                </a:solidFill>
              </a:rPr>
              <a:t>ФАПов</a:t>
            </a:r>
            <a:r>
              <a:rPr lang="ru-RU" b="1" dirty="0">
                <a:solidFill>
                  <a:schemeClr val="tx2"/>
                </a:solidFill>
              </a:rPr>
              <a:t> - одно из направлений программы модернизации системы первичной медико-санитарной помощи. Цель- максимально приблизить качественную медицинскую помощь к пациенту района, даже если он живет в самой отдаленной от райцентра деревне. </a:t>
            </a:r>
          </a:p>
          <a:p>
            <a:pPr algn="just"/>
            <a:r>
              <a:rPr lang="ru-RU" b="1" dirty="0">
                <a:solidFill>
                  <a:schemeClr val="tx2"/>
                </a:solidFill>
              </a:rPr>
              <a:t>	В 2023 г </a:t>
            </a:r>
            <a:r>
              <a:rPr lang="ru-RU" b="1" dirty="0" err="1">
                <a:solidFill>
                  <a:schemeClr val="tx2"/>
                </a:solidFill>
              </a:rPr>
              <a:t>былы</a:t>
            </a:r>
            <a:r>
              <a:rPr lang="ru-RU" b="1" dirty="0">
                <a:solidFill>
                  <a:schemeClr val="tx2"/>
                </a:solidFill>
              </a:rPr>
              <a:t> дополнительно дооснащены фельдшерско-акушерские пункты оборудованием: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chemeClr val="tx2"/>
                </a:solidFill>
              </a:rPr>
              <a:t>Экспресс анализатор </a:t>
            </a:r>
            <a:r>
              <a:rPr lang="ru-RU" b="1" dirty="0" err="1">
                <a:solidFill>
                  <a:schemeClr val="tx2"/>
                </a:solidFill>
              </a:rPr>
              <a:t>иммуно-хромотографический</a:t>
            </a:r>
            <a:r>
              <a:rPr lang="ru-RU" b="1" dirty="0">
                <a:solidFill>
                  <a:schemeClr val="tx2"/>
                </a:solidFill>
              </a:rPr>
              <a:t> – 22 ед.</a:t>
            </a:r>
          </a:p>
          <a:p>
            <a:pPr algn="just">
              <a:buFontTx/>
              <a:buChar char="-"/>
            </a:pPr>
            <a:r>
              <a:rPr lang="ru-RU" b="1" dirty="0">
                <a:solidFill>
                  <a:schemeClr val="tx2"/>
                </a:solidFill>
              </a:rPr>
              <a:t> Устройство для обогрева младенцев – 11 </a:t>
            </a:r>
            <a:r>
              <a:rPr lang="ru-RU" b="1" dirty="0" err="1">
                <a:solidFill>
                  <a:schemeClr val="tx2"/>
                </a:solidFill>
              </a:rPr>
              <a:t>ед</a:t>
            </a:r>
            <a:endParaRPr lang="ru-RU" b="1" dirty="0">
              <a:solidFill>
                <a:schemeClr val="tx2"/>
              </a:solidFill>
            </a:endParaRPr>
          </a:p>
          <a:p>
            <a:pPr algn="just"/>
            <a:r>
              <a:rPr lang="ru-RU" b="1" dirty="0">
                <a:solidFill>
                  <a:schemeClr val="tx2"/>
                </a:solidFill>
              </a:rPr>
              <a:t> </a:t>
            </a: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43074" cy="918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62063" y="4285902"/>
            <a:ext cx="2452681" cy="245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4286256"/>
            <a:ext cx="1714512" cy="2013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571604" y="0"/>
            <a:ext cx="7572396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Оборудование и автомобили, приобретенные </a:t>
            </a:r>
          </a:p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в 2023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 flipV="1">
            <a:off x="0" y="928670"/>
            <a:ext cx="9144000" cy="260032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42985"/>
            <a:ext cx="8858280" cy="2372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just">
              <a:spcBef>
                <a:spcPts val="100"/>
              </a:spcBef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     </a:t>
            </a: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Лечебно-диагностическое отделение  имеет возможность проведения эндоскопического, лабораторного, рентгенологического исследования на новейшем оборудовании.</a:t>
            </a:r>
          </a:p>
          <a:p>
            <a:pPr marL="469900" indent="-457200" algn="just">
              <a:spcBef>
                <a:spcPts val="100"/>
              </a:spcBef>
              <a:buAutoNum type="arabicPeriod"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Веден в эксплуатацию </a:t>
            </a:r>
            <a:r>
              <a:rPr lang="ru-RU" altLang="ru-RU" b="1" dirty="0" err="1">
                <a:solidFill>
                  <a:schemeClr val="tx2">
                    <a:lumMod val="75000"/>
                  </a:schemeClr>
                </a:solidFill>
              </a:rPr>
              <a:t>Маммограф</a:t>
            </a: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 ( 15 970 000 руб.)</a:t>
            </a:r>
          </a:p>
          <a:p>
            <a:pPr marL="469900" indent="-457200" algn="just">
              <a:spcBef>
                <a:spcPts val="100"/>
              </a:spcBef>
              <a:buAutoNum type="arabicPeriod" startAt="3"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Стоматологические установки ( 2 ед. на сумму 2813580 руб.)</a:t>
            </a:r>
          </a:p>
          <a:p>
            <a:pPr marL="469900" indent="-457200" algn="just">
              <a:spcBef>
                <a:spcPts val="100"/>
              </a:spcBef>
              <a:buFontTx/>
              <a:buAutoNum type="arabicPeriod" startAt="3"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Аппарат рентгеновский – стоматологический ( 410 790, 93 руб.)</a:t>
            </a:r>
          </a:p>
          <a:p>
            <a:pPr marL="469900" indent="-457200" algn="just">
              <a:spcBef>
                <a:spcPts val="100"/>
              </a:spcBef>
              <a:buFontTx/>
              <a:buAutoNum type="arabicPeriod" startAt="3"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Приобретен ноутбук – 1ед</a:t>
            </a:r>
          </a:p>
          <a:p>
            <a:pPr marL="469900" indent="-457200" algn="just">
              <a:spcBef>
                <a:spcPts val="100"/>
              </a:spcBef>
              <a:buFontTx/>
              <a:buAutoNum type="arabicPeriod" startAt="3"/>
            </a:pPr>
            <a:r>
              <a:rPr lang="ru-RU" altLang="ru-RU" b="1" dirty="0">
                <a:solidFill>
                  <a:schemeClr val="tx2">
                    <a:lumMod val="75000"/>
                  </a:schemeClr>
                </a:solidFill>
              </a:rPr>
              <a:t>Центрифуга лабораторная – 1ед</a:t>
            </a: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2" name="AutoShape 2" descr="&amp;KHcy;&amp;ocy;&amp;lcy;&amp;tcy;&amp;iecy;&amp;rcy; &amp;Ecy;&amp;Kcy;&amp;Gcy; &amp;Vcy;&amp;acy;&amp;lcy;&amp;iecy;&amp;ncy;&amp;tcy;&amp;acy; &amp;kcy;&amp;ucy;&amp;pcy;&amp;icy;&amp;tcy;&amp;softcy; &amp;scy; &amp;dcy;&amp;ocy;&amp;scy;&amp;tcy;&amp;acy;&amp;vcy;&amp;kcy;&amp;ocy;&amp;jcy; &amp;vcy; &amp;Scy;&amp;acy;&amp;ncy;&amp;kcy;&amp;tcy;-&amp;Pcy;&amp;iecy;&amp;tcy;&amp;iecy;&amp;rcy;&amp;bcy;&amp;ucy;&amp;rcy;&amp;gcy;&amp;iecy; &amp;icy; &amp;Mcy;&amp;ocy;&amp;scy;&amp;kcy;&amp;v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05" name="AutoShape 5" descr="&amp;Kcy;&amp;ocy;&amp;ncy;&amp;tscy;&amp;iecy;&amp;ncy;&amp;tcy;&amp;rcy;&amp;acy;&amp;tcy;&amp;ocy;&amp;rcy; &amp;kcy;&amp;icy;&amp;scy;&amp;lcy;&amp;ocy;&amp;rcy;&amp;ocy;&amp;dcy;&amp;acy; &amp;Acy;&amp;rcy;&amp;mcy;&amp;iecy;&amp;dcy; 8F-5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" name="Picture 4" descr="C:\фото\фото кадры\fbc48ce5-971b-4263-bd15-c6c290881ce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4071942"/>
            <a:ext cx="1714512" cy="2500330"/>
          </a:xfrm>
          <a:prstGeom prst="rect">
            <a:avLst/>
          </a:prstGeom>
          <a:noFill/>
        </p:spPr>
      </p:pic>
      <p:pic>
        <p:nvPicPr>
          <p:cNvPr id="17" name="Picture 5" descr="C:\фото\фото кадры\12b076c0-26b4-4dc6-a7b9-65b7376edb0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143380"/>
            <a:ext cx="2028202" cy="2495248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439221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928794" y="0"/>
            <a:ext cx="7215206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Оборудование и автомобили, приобретенные в 2023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142844" y="1357298"/>
            <a:ext cx="8715436" cy="2357454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Приобретено 2 автомобиля скорой медицинской помощи 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для отделения СМП «ОГБУЗ Первомайская РБ»</a:t>
            </a:r>
          </a:p>
          <a:p>
            <a:pPr>
              <a:buFontTx/>
              <a:buChar char="-"/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для отделения СМП  Комсомольская амбулатория</a:t>
            </a:r>
          </a:p>
          <a:p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За 2023 год обслужено 4338 вызовов, в том числе Комсомольская СМП – 922 вызова, </a:t>
            </a:r>
            <a:r>
              <a:rPr lang="ru-RU" sz="2400" dirty="0" err="1">
                <a:solidFill>
                  <a:schemeClr val="tx2">
                    <a:lumMod val="75000"/>
                  </a:schemeClr>
                </a:solidFill>
              </a:rPr>
              <a:t>Улу-Юльская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 СМП- 508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000233" cy="92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571876"/>
            <a:ext cx="5600716" cy="2969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r"/>
            <a:r>
              <a:rPr lang="ru-RU" sz="2400" b="1" spc="-1" dirty="0">
                <a:solidFill>
                  <a:srgbClr val="336699"/>
                </a:solidFill>
                <a:latin typeface="Calibri"/>
              </a:rPr>
              <a:t>                  </a:t>
            </a:r>
            <a:r>
              <a:rPr lang="ru-RU" sz="2700" b="1" spc="-1" dirty="0">
                <a:solidFill>
                  <a:srgbClr val="003366"/>
                </a:solidFill>
                <a:latin typeface="Calibri"/>
              </a:rPr>
              <a:t>Задачи ОГБУЗ «Первомайская РБ» на 2023 год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1714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одзаголовок 11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543956" cy="3584700"/>
          </a:xfrm>
        </p:spPr>
        <p:txBody>
          <a:bodyPr/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Оказание помощи сельскому здравоохранению,</a:t>
            </a:r>
          </a:p>
          <a:p>
            <a:pPr algn="just"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     в том числе участие в проведении диспансеризации сельского населения;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Улучшение качества медицинской помощи;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Развитие новых современных технологий;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Совершенствование мониторинга беременных;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Укрепление материально – технической базы;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Сохранение и выполнение объемов медпомощи;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28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Поддержание устойчивой стабильности больницы.</a:t>
            </a:r>
            <a:endParaRPr lang="ru-RU" sz="280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928794" y="0"/>
            <a:ext cx="7215206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Оборудование и автомобили, приобретенные в 2023 году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00108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2056" name="AutoShape 8" descr="&amp;Rcy;&amp;iecy;&amp;ncy;&amp;tcy;&amp;gcy;&amp;iecy;&amp;ncy;&amp;ocy;&amp;vcy;&amp;scy;&amp;kcy;&amp;icy;&amp;iecy; &amp;acy;&amp;pcy;&amp;pcy;&amp;acy;&amp;rcy;&amp;acy;&amp;tcy;&amp;ycy; &amp;dcy;&amp;lcy;&amp;yacy; &amp;tcy;&amp;rcy;&amp;acy;&amp;vcy;&amp;mcy;&amp;acy;&amp;tcy;&amp;ocy;&amp;lcy;&amp;ocy;&amp;gcy;&amp;icy;&amp;icy; &amp;kcy;&amp;ucy;&amp;pcy;&amp;icy;&amp;tcy;&amp;softcy; &amp;vcy; &amp;Mcy;&amp;ocy;&amp;scy;&amp;kcy;&amp;vcy;&amp;iecy; &amp;pcy;&amp;ocy; &amp;vcy;&amp;ycy;&amp;gcy;&amp;ocy;&amp;dcy;&amp;ncy;&amp;ocy;&amp;jcy; &amp;tscy;&amp;iecy;&amp;ncy;&amp;ie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8" name="AutoShape 10" descr="&amp;Mcy;&amp;iecy;&amp;dcy;&amp;ocy;&amp;scy;&amp;mcy;&amp;ocy;&amp;tcy;&amp;rcy;&amp;ycy;! &amp;Pcy;&amp;rcy;&amp;ocy;&amp;fcy;&amp;ocy;&amp;scy;&amp;mcy;&amp;ocy;&amp;tcy;&amp;rcy;&amp;ycy;! &amp;Rcy;&amp;iecy;&amp;ncy;&amp;tcy;&amp;gcy;&amp;iecy;&amp;ncy;-&amp;acy;&amp;pcy;&amp;pcy;&amp;acy;&amp;rcy;&amp;acy;&amp;tcy; &amp;icy;&amp;zcy; &amp;YUcy;&amp;zhcy;. &amp;Kcy;&amp;ocy;&amp;rcy;&amp;iecy;&amp;icy;! — &amp;Kcy;&amp;ucy;&amp;pcy;&amp;icy;&amp;tcy;&amp;softcy; &amp;vcy; &amp;Mcy;&amp;ocy;&amp;scy;&amp;kcy;&amp;vcy;&amp;iecy; &amp;ncy;&amp;acy;  Flagma.ru #3998719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63" name="AutoShape 15" descr="&amp;Dcy;&amp;icy;&amp;vcy;&amp;acy;&amp;ncy; &amp;Kcy;&amp;lcy;&amp;acy;&amp;scy;&amp;scy;&amp;icy;&amp;kcy; &amp;Mcy;&amp;ocy;&amp;dcy;&amp;ucy;&amp;lcy;&amp;softcy;&amp;ncy;&amp;ycy;&amp;jcy;, &amp;mcy;&amp;iecy;&amp;khcy;&amp;acy;&amp;ncy;&amp;icy;&amp;zcy;&amp;mcy; &amp;Ncy;&amp;iecy;&amp;rcy;&amp;acy;&amp;scy;&amp;kcy;&amp;lcy;&amp;acy;&amp;dcy;&amp;ncy;&amp;ocy;&amp;jcy;, 62&amp;khcy;62&amp;khcy;83 &amp;scy;&amp;mcy;  #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Текст 12"/>
          <p:cNvSpPr>
            <a:spLocks noGrp="1"/>
          </p:cNvSpPr>
          <p:nvPr>
            <p:ph type="body"/>
          </p:nvPr>
        </p:nvSpPr>
        <p:spPr>
          <a:xfrm>
            <a:off x="142844" y="1357298"/>
            <a:ext cx="8715436" cy="2643206"/>
          </a:xfrm>
        </p:spPr>
        <p:txBody>
          <a:bodyPr>
            <a:normAutofit lnSpcReduction="10000"/>
          </a:bodyPr>
          <a:lstStyle/>
          <a:p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Автомобили Лада Гранта (813 000 руб.) и  Нива </a:t>
            </a:r>
            <a:r>
              <a:rPr lang="ru-RU" sz="2400" b="1" dirty="0" err="1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Тревел</a:t>
            </a: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 (1 172 940 руб.) </a:t>
            </a:r>
          </a:p>
          <a:p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- Доставка пациентов для прохождения диспансеризации, диспансерного наблюдения</a:t>
            </a:r>
          </a:p>
          <a:p>
            <a:pPr>
              <a:buFontTx/>
              <a:buChar char="-"/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Доставка пациентов для вакцинации</a:t>
            </a:r>
          </a:p>
          <a:p>
            <a:pPr>
              <a:buFontTx/>
              <a:buChar char="-"/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Доставка биологического материала</a:t>
            </a:r>
          </a:p>
          <a:p>
            <a:pPr>
              <a:buFontTx/>
              <a:buChar char="-"/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Доставка лекарственных препаратов до жителей района</a:t>
            </a:r>
          </a:p>
          <a:p>
            <a:pPr>
              <a:buFontTx/>
              <a:buChar char="-"/>
            </a:pPr>
            <a:r>
              <a:rPr lang="ru-RU" sz="2400" b="1" dirty="0">
                <a:solidFill>
                  <a:srgbClr val="003366"/>
                </a:solidFill>
                <a:latin typeface="Calibri" pitchFamily="34" charset="0"/>
                <a:cs typeface="Calibri" pitchFamily="34" charset="0"/>
              </a:rPr>
              <a:t>Обслуживание вызовов неотложной помощи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2000233" cy="928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50" name="AutoShape 2" descr="&amp;Dcy;&amp;icy;&amp;scy;&amp;kcy;&amp;icy; &amp;kcy;&amp;ocy;&amp;lcy;&amp;iecy;&amp;scy;&amp;ncy;&amp;ycy;&amp;iecy;"/>
          <p:cNvSpPr>
            <a:spLocks noChangeAspect="1" noChangeArrowheads="1"/>
          </p:cNvSpPr>
          <p:nvPr/>
        </p:nvSpPr>
        <p:spPr bwMode="auto">
          <a:xfrm>
            <a:off x="155575" y="-2125663"/>
            <a:ext cx="4429125" cy="4429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2" name="AutoShape 4" descr="&amp;Dcy;&amp;icy;&amp;scy;&amp;kcy;&amp;icy; &amp;kcy;&amp;ocy;&amp;lcy;&amp;iecy;&amp;scy;&amp;ncy;&amp;ycy;&amp;iecy;"/>
          <p:cNvSpPr>
            <a:spLocks noChangeAspect="1" noChangeArrowheads="1"/>
          </p:cNvSpPr>
          <p:nvPr/>
        </p:nvSpPr>
        <p:spPr bwMode="auto">
          <a:xfrm>
            <a:off x="155575" y="-2125663"/>
            <a:ext cx="4429125" cy="44291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929066"/>
            <a:ext cx="3850817" cy="27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10" y="3843169"/>
            <a:ext cx="3286148" cy="272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Shape 1"/>
          <p:cNvSpPr txBox="1"/>
          <p:nvPr/>
        </p:nvSpPr>
        <p:spPr>
          <a:xfrm>
            <a:off x="647640" y="1079280"/>
            <a:ext cx="7848720" cy="316836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 algn="ctr"/>
            <a:r>
              <a:rPr lang="ru-RU" sz="2800" b="1" spc="-1" dirty="0">
                <a:solidFill>
                  <a:srgbClr val="003366"/>
                </a:solidFill>
                <a:latin typeface="Calibri"/>
              </a:rPr>
              <a:t>Спасибо за внимание!</a:t>
            </a:r>
            <a:endParaRPr lang="ru-RU" sz="2800" b="1" strike="noStrike" spc="-1" dirty="0">
              <a:solidFill>
                <a:srgbClr val="003366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88917" cy="14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spc="-1" dirty="0">
              <a:solidFill>
                <a:srgbClr val="000000"/>
              </a:solidFill>
            </a:endParaRPr>
          </a:p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И.о. главного врача ОГБУЗ «Первомайская РБ»</a:t>
            </a:r>
            <a:endParaRPr lang="en-US" spc="-1" dirty="0">
              <a:solidFill>
                <a:srgbClr val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spc="-1" dirty="0">
              <a:solidFill>
                <a:srgbClr val="000000"/>
              </a:solidFill>
            </a:endParaRPr>
          </a:p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И.о. главного врача ОГБУЗ «Первомайская РБ»</a:t>
            </a:r>
            <a:endParaRPr lang="en-US" spc="-1" dirty="0">
              <a:solidFill>
                <a:srgbClr val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Васютин Павел Александрович,</a:t>
            </a:r>
            <a:endParaRPr lang="en-US" spc="-1" dirty="0">
              <a:solidFill>
                <a:srgbClr val="000000"/>
              </a:solidFill>
            </a:endParaRPr>
          </a:p>
          <a:p>
            <a:pPr algn="r">
              <a:lnSpc>
                <a:spcPct val="100000"/>
              </a:lnSpc>
            </a:pPr>
            <a:r>
              <a:rPr lang="ru-RU" b="1" spc="-1" dirty="0">
                <a:solidFill>
                  <a:srgbClr val="FFFFFF"/>
                </a:solidFill>
                <a:latin typeface="Calibri"/>
              </a:rPr>
              <a:t>И.о. главного врача ОГБУЗ «Первомайская РБ»</a:t>
            </a:r>
            <a:endParaRPr lang="en-US" spc="-1" dirty="0">
              <a:solidFill>
                <a:srgbClr val="000000"/>
              </a:solidFill>
            </a:endParaRPr>
          </a:p>
        </p:txBody>
      </p:sp>
      <p:pic>
        <p:nvPicPr>
          <p:cNvPr id="9" name="Picture 9"/>
          <p:cNvPicPr/>
          <p:nvPr/>
        </p:nvPicPr>
        <p:blipFill>
          <a:blip r:embed="rId3"/>
          <a:stretch>
            <a:fillRect/>
          </a:stretch>
        </p:blipFill>
        <p:spPr>
          <a:xfrm>
            <a:off x="0" y="5877000"/>
            <a:ext cx="9143999" cy="7920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25157216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Прикрепленное население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1571612"/>
            <a:ext cx="3490918" cy="2398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142852"/>
            <a:ext cx="171451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28596" y="1643050"/>
          <a:ext cx="5072098" cy="285752"/>
        </p:xfrm>
        <a:graphic>
          <a:graphicData uri="http://schemas.openxmlformats.org/drawingml/2006/table">
            <a:tbl>
              <a:tblPr/>
              <a:tblGrid>
                <a:gridCol w="5072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b="1" i="0" u="none" strike="noStrike" dirty="0">
                          <a:solidFill>
                            <a:schemeClr val="tx2"/>
                          </a:solidFill>
                          <a:latin typeface="Calibri"/>
                        </a:rPr>
                        <a:t>Динамики численности  населения 2021-2023 гг.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71472" y="2000240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/>
        </p:nvGraphicFramePr>
        <p:xfrm>
          <a:off x="4143372" y="3786190"/>
          <a:ext cx="4800612" cy="2876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                                     Структура ОГБУЗ «Первомайская РБ» и ее изменения в 2023 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/>
          </p:nvPr>
        </p:nvSpPr>
        <p:spPr>
          <a:xfrm>
            <a:off x="4572000" y="1714488"/>
            <a:ext cx="4572000" cy="4697384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ОГБУЗ «Первомайская районная больница» основана в 1951 году.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В настоящее время здравоохранение района включает в себя: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-ОГБУЗ «Первомайская районная больница»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u-RU" sz="1600" b="1" dirty="0" err="1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Улу-Юльская</a:t>
            </a: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амбулатория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 Комсомольская амбулатория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ru-RU" sz="1600" b="1" dirty="0" err="1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Сергеевская</a:t>
            </a: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 амбулатория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- 8 Отделений общих врачебных практик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- 22 фельдшерско-акушерских пункта (в том числе передвижной)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Поликлиника больницы рассчитана на 725 посещений в смену. Имеется дневной стационар на 42 койко-места.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None/>
              <a:defRPr/>
            </a:pPr>
            <a:r>
              <a:rPr lang="ru-RU" sz="1600" b="1" u="sng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Стационарная помощь </a:t>
            </a:r>
            <a:r>
              <a:rPr lang="ru-RU" sz="1600" b="1" dirty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оказывается в терапевтическом,  хирургическом, детском,  инфекционном, гинекологическом, акушерском отделениях районной больницы (127 коек)</a:t>
            </a:r>
          </a:p>
        </p:txBody>
      </p:sp>
      <p:pic>
        <p:nvPicPr>
          <p:cNvPr id="16" name="Picture 2" descr="\\192.168.1.2\обмен\Глав_Секретарь\Нарожновой М.В\WhatsApp Image 2023-02-15 at 14.17.47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1785926"/>
            <a:ext cx="4429188" cy="4786346"/>
          </a:xfrm>
          <a:prstGeom prst="rect">
            <a:avLst/>
          </a:prstGeom>
          <a:noFill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0"/>
            <a:ext cx="2588917" cy="14477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                      Структура круглосуточного стационара ОГБУЗ      «Первомайская РБ» и его изменения </a:t>
            </a:r>
            <a:r>
              <a:rPr lang="ru-RU" sz="2400" b="1" spc="-1">
                <a:solidFill>
                  <a:srgbClr val="003366"/>
                </a:solidFill>
                <a:latin typeface="Calibri"/>
              </a:rPr>
              <a:t>в 2023 </a:t>
            </a:r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928670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5229493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ctr">
              <a:spcBef>
                <a:spcPts val="100"/>
              </a:spcBef>
              <a:defRPr/>
            </a:pPr>
            <a:r>
              <a:rPr lang="ru-RU" b="1" dirty="0">
                <a:solidFill>
                  <a:srgbClr val="FFFFFF"/>
                </a:solidFill>
              </a:rPr>
              <a:t>Объемы деятельности за 2020 году – …пролеченных случая в дневном стационаре, ….. случая в круглосуточном стационаре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57158" y="1142985"/>
          <a:ext cx="8143932" cy="54232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296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3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7189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latin typeface="Calibri" pitchFamily="34" charset="0"/>
                          <a:cs typeface="Calibri" pitchFamily="34" charset="0"/>
                        </a:rPr>
                        <a:t>Мощность круглосуточного</a:t>
                      </a:r>
                      <a:r>
                        <a:rPr lang="ru-RU" sz="1800" baseline="0" dirty="0">
                          <a:latin typeface="Calibri" pitchFamily="34" charset="0"/>
                          <a:cs typeface="Calibri" pitchFamily="34" charset="0"/>
                        </a:rPr>
                        <a:t> стационар 127 коек</a:t>
                      </a:r>
                      <a:endParaRPr lang="ru-RU" sz="18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Профиль коек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306"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хирургические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для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взрослых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- 34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койки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736">
                <a:tc>
                  <a:txBody>
                    <a:bodyPr/>
                    <a:lstStyle/>
                    <a:p>
                      <a:pPr algn="just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травматологические –</a:t>
                      </a:r>
                      <a:r>
                        <a:rPr lang="ru-RU" sz="18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3 койки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оториноларингологические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 – 1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койка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сестринского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ухода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- 2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койки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0092">
                <a:tc>
                  <a:txBody>
                    <a:bodyPr/>
                    <a:lstStyle/>
                    <a:p>
                      <a:pPr algn="just"/>
                      <a:r>
                        <a:rPr lang="ru-RU" sz="18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реанимационные - 4 койки (из них реанимационные (интенсивной</a:t>
                      </a:r>
                      <a:r>
                        <a:rPr lang="ru-RU" sz="1800" b="1" i="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терапии) для</a:t>
                      </a:r>
                      <a:r>
                        <a:rPr lang="ru-RU" sz="18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новорожденных – 1</a:t>
                      </a:r>
                      <a:r>
                        <a:rPr lang="ru-RU" sz="1800" b="1" i="0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койка</a:t>
                      </a:r>
                      <a:r>
                        <a:rPr lang="ru-RU" sz="1800" b="1" i="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)</a:t>
                      </a:r>
                      <a:endParaRPr lang="ru-RU" sz="1800" i="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54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терапевтические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- 38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коек</a:t>
                      </a:r>
                      <a:r>
                        <a:rPr lang="en-US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инфекционные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-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10</a:t>
                      </a:r>
                      <a:r>
                        <a:rPr lang="ru-RU" sz="1800" b="1" i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коек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348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педиатрические - 16 коек (из них патологии новорожденных и недоношенных – 2 койки)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гинекологические  - 11 коек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none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для беременных и рожениц - 2 койки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627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патологии беременности - 6 коек;</a:t>
                      </a:r>
                      <a:endParaRPr lang="ru-RU" sz="1800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500166" cy="8389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                            Структура ОГБУЗ «Первомайская РБ» и ее изменения в 2023 году 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pic>
        <p:nvPicPr>
          <p:cNvPr id="9" name="Picture 10" descr="C:\Users\Евгений\Desktop\Важно\Фотографии Банникова Л.И\IMG_7969_L_3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80" y="1500175"/>
            <a:ext cx="37099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57158" y="5000636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endParaRPr lang="ru-RU" b="1" dirty="0">
              <a:solidFill>
                <a:schemeClr val="tx2">
                  <a:lumMod val="75000"/>
                </a:schemeClr>
              </a:solidFill>
              <a:cs typeface="Arial" panose="020B0604020202020204" pitchFamily="34" charset="0"/>
            </a:endParaRPr>
          </a:p>
          <a:p>
            <a:pPr algn="just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  <a:cs typeface="Arial" panose="020B0604020202020204" pitchFamily="34" charset="0"/>
              </a:rPr>
              <a:t>	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14282" y="1500176"/>
          <a:ext cx="4857784" cy="2812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7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09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34022">
                <a:tc gridSpan="2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Дневной стационар</a:t>
                      </a:r>
                    </a:p>
                    <a:p>
                      <a:pPr algn="ctr"/>
                      <a:r>
                        <a:rPr lang="ru-RU" dirty="0"/>
                        <a:t>ОГБУЗ «Первомайская РБ» </a:t>
                      </a:r>
                      <a:r>
                        <a:rPr lang="ru-RU" baseline="0" dirty="0"/>
                        <a:t> </a:t>
                      </a:r>
                    </a:p>
                    <a:p>
                      <a:pPr algn="ctr"/>
                      <a:r>
                        <a:rPr lang="ru-RU" baseline="0" dirty="0"/>
                        <a:t>42 койки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447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Поликлиника </a:t>
                      </a:r>
                    </a:p>
                    <a:p>
                      <a:pPr algn="ctr">
                        <a:defRPr/>
                      </a:pPr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с.Первомайское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35 коек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64473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При гинекологическом</a:t>
                      </a:r>
                      <a:r>
                        <a:rPr lang="ru-RU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 стационаре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2">
                              <a:lumMod val="75000"/>
                            </a:schemeClr>
                          </a:solidFill>
                          <a:cs typeface="Arial" panose="020B0604020202020204" pitchFamily="34" charset="0"/>
                        </a:rPr>
                        <a:t>7 коек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85720" y="5229493"/>
            <a:ext cx="47863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indent="-457200" algn="ctr">
              <a:spcBef>
                <a:spcPts val="100"/>
              </a:spcBef>
              <a:defRPr/>
            </a:pPr>
            <a:r>
              <a:rPr lang="ru-RU" b="1" dirty="0">
                <a:solidFill>
                  <a:srgbClr val="FFFFFF"/>
                </a:solidFill>
              </a:rPr>
              <a:t>Объемы деятельности за 2020 году – …пролеченных случая в дневном стационаре, ….. случая в круглосуточном стационаре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85720" y="4500570"/>
          <a:ext cx="8643999" cy="21731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13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7273"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Пролечено больных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2022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2023 год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Дневной стационар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195 пациентов       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(2414 койко-дней)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214 пациентов</a:t>
                      </a:r>
                      <a:r>
                        <a:rPr lang="ru-RU" sz="18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2422 койко-дня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Круглосуточный стационар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2143 пациента</a:t>
                      </a:r>
                      <a:r>
                        <a:rPr lang="ru-RU" sz="1800" b="1" baseline="0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           (18756 койко-дней)</a:t>
                      </a:r>
                      <a:endParaRPr lang="ru-RU" sz="1800" b="1" dirty="0">
                        <a:solidFill>
                          <a:schemeClr val="tx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2069 пациента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18101 койко-дней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1"/>
            <a:ext cx="1928826" cy="1078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2357422" y="0"/>
            <a:ext cx="6786578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 Демографическая ситуация в Первомайском        районе (предварительные данные Росстата)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210366"/>
              </p:ext>
            </p:extLst>
          </p:nvPr>
        </p:nvGraphicFramePr>
        <p:xfrm>
          <a:off x="500035" y="1500173"/>
          <a:ext cx="8392445" cy="49889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37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4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6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4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928695">
                <a:tc>
                  <a:txBody>
                    <a:bodyPr/>
                    <a:lstStyle/>
                    <a:p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ctr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Отклонение к итогу                        2022г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t"/>
                      <a:endParaRPr lang="ru-RU" sz="1600" b="1" i="0" u="none" strike="noStrike" dirty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на конец </a:t>
                      </a:r>
                    </a:p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года (на 1000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endParaRPr lang="ru-RU" sz="1600" b="1">
                        <a:solidFill>
                          <a:schemeClr val="accent1">
                            <a:lumMod val="75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снижение (-)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 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2022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 год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Родившихся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166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-30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-18,1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10,7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8,9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Умерших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257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-19,1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16,6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13,6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в т ч детей в возрасте до 1 года (на 1000 родившихся) текущий период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Естественный прирост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-72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endParaRPr lang="ru-RU" sz="1600" b="1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-5,9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-4,7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0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Материнская смертность (на 100000 родившихся живыми)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FF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1" i="0" u="none" strike="noStrike" dirty="0">
                        <a:solidFill>
                          <a:srgbClr val="112947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"/>
            <a:ext cx="2077984" cy="1071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0" y="0"/>
            <a:ext cx="9144000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764706"/>
            <a:ext cx="9144000" cy="220590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6189019"/>
              </p:ext>
            </p:extLst>
          </p:nvPr>
        </p:nvGraphicFramePr>
        <p:xfrm>
          <a:off x="285720" y="985294"/>
          <a:ext cx="8678767" cy="5508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716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0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20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47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7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20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85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9368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93338">
                <a:tc rowSpan="2">
                  <a:txBody>
                    <a:bodyPr/>
                    <a:lstStyle/>
                    <a:p>
                      <a:endParaRPr lang="ru-RU" sz="14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Человек*</a:t>
                      </a: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Структура в 2023г.                               (в %)</a:t>
                      </a: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Показатель  на конец года (на 100000 населения)*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Отклонение к периоду 2022г в 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333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январь-декабрь 2023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прирост (+), снижение (-)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2022 год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2023 год</a:t>
                      </a:r>
                    </a:p>
                  </a:txBody>
                  <a:tcPr marL="9525" marR="9525" marT="9525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6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Всего</a:t>
                      </a:r>
                      <a:r>
                        <a:rPr lang="ru-RU" sz="1550" b="1" i="0" u="none" strike="noStrike" baseline="0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 умерших</a:t>
                      </a:r>
                      <a:endParaRPr lang="ru-RU" sz="1550" b="1" i="0" u="none" strike="noStrike" dirty="0">
                        <a:solidFill>
                          <a:srgbClr val="C00000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257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208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-49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100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1656,5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1358,5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C00000"/>
                          </a:solidFill>
                          <a:latin typeface="Calibri" pitchFamily="34" charset="0"/>
                          <a:cs typeface="Calibri" pitchFamily="34" charset="0"/>
                        </a:rPr>
                        <a:t>-18,0 %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067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системы кровообращения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113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93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44,7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728,3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607,4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+16,6 %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534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Новообразования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40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40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19,2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257,8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261,3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1,3 %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6150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органов пищеварения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128,9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150,2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16,5 %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365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болезни органов дыхания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11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5,3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103,1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71,8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-30,3 %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01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инфекционные и паразитарные болезни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25,8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26,1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1,3 %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421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Несчастные случаи травмы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34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29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13,9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219,1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189,4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112947"/>
                          </a:solidFill>
                          <a:latin typeface="Calibri" pitchFamily="34" charset="0"/>
                          <a:cs typeface="Calibri" pitchFamily="34" charset="0"/>
                        </a:rPr>
                        <a:t>-13,6 %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80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55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Коронавирусная инфекция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FF0000"/>
                          </a:solidFill>
                          <a:latin typeface="Calibri" pitchFamily="34" charset="0"/>
                          <a:cs typeface="Calibri" pitchFamily="34" charset="0"/>
                        </a:rPr>
                        <a:t>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83,8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19,6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-76,6 %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11520" cy="73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1428728" y="0"/>
            <a:ext cx="7715272" cy="112536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 anchor="ctr">
            <a:noAutofit/>
          </a:bodyPr>
          <a:lstStyle/>
          <a:p>
            <a:pPr algn="ctr"/>
            <a:r>
              <a:rPr lang="ru-RU" sz="2400" b="1" spc="-1" dirty="0">
                <a:solidFill>
                  <a:srgbClr val="003366"/>
                </a:solidFill>
                <a:latin typeface="Calibri"/>
              </a:rPr>
              <a:t>Смертность населения Первомайского района</a:t>
            </a:r>
          </a:p>
        </p:txBody>
      </p:sp>
      <p:pic>
        <p:nvPicPr>
          <p:cNvPr id="46" name="Picture 9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142984"/>
            <a:ext cx="9144000" cy="214314"/>
          </a:xfrm>
          <a:prstGeom prst="rect">
            <a:avLst/>
          </a:prstGeom>
          <a:ln>
            <a:noFill/>
          </a:ln>
        </p:spPr>
      </p:pic>
      <p:sp>
        <p:nvSpPr>
          <p:cNvPr id="48" name="CustomShape 3"/>
          <p:cNvSpPr/>
          <p:nvPr/>
        </p:nvSpPr>
        <p:spPr>
          <a:xfrm>
            <a:off x="92160" y="985295"/>
            <a:ext cx="7648560" cy="668395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6800" rIns="90000" bIns="46800" anchor="ctr">
            <a:normAutofit/>
          </a:bodyPr>
          <a:lstStyle/>
          <a:p>
            <a:endParaRPr lang="ru-RU" sz="1800" b="1" strike="noStrike" spc="-1" dirty="0">
              <a:solidFill>
                <a:srgbClr val="1F497D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1643051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cs typeface="Arial" panose="020B0604020202020204" pitchFamily="34" charset="0"/>
              </a:rPr>
              <a:t>Основными причинами смерти в 2023 году являлись:</a:t>
            </a:r>
          </a:p>
          <a:p>
            <a:pPr algn="ctr"/>
            <a:endParaRPr lang="ru-RU" b="1" dirty="0">
              <a:solidFill>
                <a:srgbClr val="1F497D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algn="just"/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 место - болезни системы кровообращения – 607,4 на 100 тыс. населения (2022 год 728,3 на 100 тыс. населения);</a:t>
            </a:r>
          </a:p>
          <a:p>
            <a:pPr algn="just"/>
            <a:endParaRPr lang="ru-RU" b="1" dirty="0">
              <a:solidFill>
                <a:srgbClr val="1F497D">
                  <a:lumMod val="75000"/>
                </a:srgbClr>
              </a:solidFill>
              <a:cs typeface="Arial" panose="020B0604020202020204" pitchFamily="34" charset="0"/>
            </a:endParaRPr>
          </a:p>
          <a:p>
            <a:pPr algn="just"/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II место – новообразования </a:t>
            </a:r>
            <a:r>
              <a:rPr lang="ru-RU" b="1" dirty="0">
                <a:solidFill>
                  <a:srgbClr val="112947"/>
                </a:solidFill>
              </a:rPr>
              <a:t>261,3 на 100 тыс. населения</a:t>
            </a:r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 (2022 год 257,8 на 100 тыс. населения);</a:t>
            </a:r>
            <a:endParaRPr lang="ru-RU" b="1" dirty="0">
              <a:solidFill>
                <a:srgbClr val="112947"/>
              </a:solidFill>
              <a:cs typeface="Arial" panose="020B0604020202020204" pitchFamily="34" charset="0"/>
            </a:endParaRPr>
          </a:p>
          <a:p>
            <a:pPr algn="just"/>
            <a:endParaRPr lang="ru-RU" b="1" dirty="0">
              <a:solidFill>
                <a:srgbClr val="112947"/>
              </a:solidFill>
            </a:endParaRPr>
          </a:p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III место –несчастные случаи, травмы и отравления 189,4 на 100 тыс. населения (2022 год 219,1 на 100 тыс. населения);</a:t>
            </a:r>
          </a:p>
          <a:p>
            <a:endParaRPr lang="ru-RU" b="1" dirty="0">
              <a:solidFill>
                <a:srgbClr val="1F497D">
                  <a:lumMod val="75000"/>
                </a:srgbClr>
              </a:solidFill>
              <a:cs typeface="Arial" panose="020B0604020202020204" pitchFamily="34" charset="0"/>
            </a:endParaRPr>
          </a:p>
          <a:p>
            <a:r>
              <a:rPr lang="ru-RU" b="1" dirty="0">
                <a:solidFill>
                  <a:srgbClr val="1F497D">
                    <a:lumMod val="75000"/>
                  </a:srgbClr>
                </a:solidFill>
                <a:cs typeface="Arial" panose="020B0604020202020204" pitchFamily="34" charset="0"/>
              </a:rPr>
              <a:t>В 2022 году 4-е место в распределении умерших по причинам смерти занимали болезни органов пищеварения (150,2 на 100 тыс. населения) </a:t>
            </a:r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50197" cy="109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1111783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8872</TotalTime>
  <Words>2284</Words>
  <Application>Microsoft Office PowerPoint</Application>
  <PresentationFormat>Экран (4:3)</PresentationFormat>
  <Paragraphs>492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PT Astra Serif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Шибалкова Вероника Сергеевна</dc:creator>
  <cp:lastModifiedBy>205-Дума</cp:lastModifiedBy>
  <cp:revision>995</cp:revision>
  <cp:lastPrinted>2021-02-26T02:29:14Z</cp:lastPrinted>
  <dcterms:created xsi:type="dcterms:W3CDTF">2018-02-22T12:08:45Z</dcterms:created>
  <dcterms:modified xsi:type="dcterms:W3CDTF">2024-03-27T09:58:08Z</dcterms:modified>
  <dc:language>en-US</dc:language>
</cp:coreProperties>
</file>